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5" r:id="rId3"/>
    <p:sldId id="276" r:id="rId4"/>
    <p:sldId id="277" r:id="rId5"/>
    <p:sldId id="273" r:id="rId6"/>
    <p:sldId id="270" r:id="rId7"/>
    <p:sldId id="257" r:id="rId8"/>
    <p:sldId id="294" r:id="rId9"/>
    <p:sldId id="282" r:id="rId10"/>
    <p:sldId id="298" r:id="rId11"/>
    <p:sldId id="299" r:id="rId12"/>
    <p:sldId id="300" r:id="rId13"/>
    <p:sldId id="296" r:id="rId14"/>
    <p:sldId id="258" r:id="rId15"/>
    <p:sldId id="259" r:id="rId16"/>
    <p:sldId id="269" r:id="rId17"/>
    <p:sldId id="297" r:id="rId18"/>
    <p:sldId id="261" r:id="rId19"/>
    <p:sldId id="283" r:id="rId20"/>
    <p:sldId id="301" r:id="rId21"/>
    <p:sldId id="289" r:id="rId22"/>
    <p:sldId id="309" r:id="rId23"/>
    <p:sldId id="303" r:id="rId24"/>
    <p:sldId id="288" r:id="rId25"/>
    <p:sldId id="304" r:id="rId26"/>
    <p:sldId id="310" r:id="rId27"/>
    <p:sldId id="284" r:id="rId28"/>
    <p:sldId id="306" r:id="rId29"/>
    <p:sldId id="305" r:id="rId30"/>
    <p:sldId id="290" r:id="rId31"/>
    <p:sldId id="308" r:id="rId32"/>
  </p:sldIdLst>
  <p:sldSz cx="9144000" cy="5143500" type="screen16x9"/>
  <p:notesSz cx="9925050" cy="6665913"/>
  <p:custDataLst>
    <p:tags r:id="rId3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orient="horz" pos="1280" userDrawn="1">
          <p15:clr>
            <a:srgbClr val="A4A3A4"/>
          </p15:clr>
        </p15:guide>
        <p15:guide id="5" orient="horz" pos="2867" userDrawn="1">
          <p15:clr>
            <a:srgbClr val="A4A3A4"/>
          </p15:clr>
        </p15:guide>
        <p15:guide id="6" orient="horz" pos="2958" userDrawn="1">
          <p15:clr>
            <a:srgbClr val="A4A3A4"/>
          </p15:clr>
        </p15:guide>
        <p15:guide id="7" pos="5556" userDrawn="1">
          <p15:clr>
            <a:srgbClr val="A4A3A4"/>
          </p15:clr>
        </p15:guide>
        <p15:guide id="8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Neubig" initials="CN" lastIdx="5" clrIdx="0">
    <p:extLst>
      <p:ext uri="{19B8F6BF-5375-455C-9EA6-DF929625EA0E}">
        <p15:presenceInfo xmlns:p15="http://schemas.microsoft.com/office/powerpoint/2012/main" userId="Christina Neubi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D00"/>
    <a:srgbClr val="64A0C8"/>
    <a:srgbClr val="FFFFFF"/>
    <a:srgbClr val="0065BD"/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89593" autoAdjust="0"/>
  </p:normalViewPr>
  <p:slideViewPr>
    <p:cSldViewPr snapToGrid="0">
      <p:cViewPr varScale="1">
        <p:scale>
          <a:sx n="87" d="100"/>
          <a:sy n="87" d="100"/>
        </p:scale>
        <p:origin x="480" y="52"/>
      </p:cViewPr>
      <p:guideLst>
        <p:guide orient="horz" pos="1008"/>
        <p:guide pos="2880"/>
        <p:guide orient="horz" pos="599"/>
        <p:guide orient="horz" pos="1280"/>
        <p:guide orient="horz" pos="2867"/>
        <p:guide orient="horz" pos="2958"/>
        <p:guide pos="5556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1422" y="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explosion val="26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F9-4D27-B5AE-FE7D1F336076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F9-4D27-B5AE-FE7D1F336076}"/>
              </c:ext>
            </c:extLst>
          </c:dPt>
          <c:dPt>
            <c:idx val="2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F9-4D27-B5AE-FE7D1F336076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F9-4D27-B5AE-FE7D1F336076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F9-4D27-B5AE-FE7D1F336076}"/>
              </c:ext>
            </c:extLst>
          </c:dPt>
          <c:dLbls>
            <c:dLbl>
              <c:idx val="3"/>
              <c:layout>
                <c:manualLayout>
                  <c:x val="-3.0372057706909643E-2"/>
                  <c:y val="5.33333333333333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F9-4D27-B5AE-FE7D1F336076}"/>
                </c:ext>
              </c:extLst>
            </c:dLbl>
            <c:dLbl>
              <c:idx val="4"/>
              <c:layout>
                <c:manualLayout>
                  <c:x val="6.378132118451020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9044894445142"/>
                      <c:h val="0.183435655158489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F9-4D27-B5AE-FE7D1F33607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Tabelle1!$A$2:$A$6</c:f>
              <c:strCache>
                <c:ptCount val="5"/>
                <c:pt idx="0">
                  <c:v>Cereals</c:v>
                </c:pt>
                <c:pt idx="1">
                  <c:v>Fruit Mueslis</c:v>
                </c:pt>
                <c:pt idx="2">
                  <c:v>Crunchy Mueslis</c:v>
                </c:pt>
                <c:pt idx="3">
                  <c:v>Chocolate Mueslis</c:v>
                </c:pt>
                <c:pt idx="4">
                  <c:v>Wholegrain Mueslis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38.4</c:v>
                </c:pt>
                <c:pt idx="1">
                  <c:v>17.8</c:v>
                </c:pt>
                <c:pt idx="2">
                  <c:v>23.3</c:v>
                </c:pt>
                <c:pt idx="3">
                  <c:v>10.7</c:v>
                </c:pt>
                <c:pt idx="4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9-4D27-B5AE-FE7D1F336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Tabelle1!$D$5</c:f>
              <c:strCache>
                <c:ptCount val="1"/>
                <c:pt idx="0">
                  <c:v>Chocolate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Tabelle1!$C$6:$C$17</c:f>
              <c:strCache>
                <c:ptCount val="12"/>
                <c:pt idx="0">
                  <c:v>bitter</c:v>
                </c:pt>
                <c:pt idx="1">
                  <c:v>sweet</c:v>
                </c:pt>
                <c:pt idx="2">
                  <c:v>crispy</c:v>
                </c:pt>
                <c:pt idx="3">
                  <c:v>sour</c:v>
                </c:pt>
                <c:pt idx="4">
                  <c:v>insipid </c:v>
                </c:pt>
                <c:pt idx="5">
                  <c:v>soft</c:v>
                </c:pt>
                <c:pt idx="6">
                  <c:v>chewy </c:v>
                </c:pt>
                <c:pt idx="7">
                  <c:v>cereal(ly)</c:v>
                </c:pt>
                <c:pt idx="8">
                  <c:v>coarse </c:v>
                </c:pt>
                <c:pt idx="9">
                  <c:v>acidic</c:v>
                </c:pt>
                <c:pt idx="10">
                  <c:v>harmonious</c:v>
                </c:pt>
                <c:pt idx="11">
                  <c:v>intensive</c:v>
                </c:pt>
              </c:strCache>
            </c:strRef>
          </c:cat>
          <c:val>
            <c:numRef>
              <c:f>Tabelle1!$D$6:$D$17</c:f>
              <c:numCache>
                <c:formatCode>General</c:formatCode>
                <c:ptCount val="12"/>
                <c:pt idx="0">
                  <c:v>8.7999999999999995E-2</c:v>
                </c:pt>
                <c:pt idx="1">
                  <c:v>0.47599999999999998</c:v>
                </c:pt>
                <c:pt idx="2">
                  <c:v>0.4</c:v>
                </c:pt>
                <c:pt idx="3">
                  <c:v>0.13200000000000001</c:v>
                </c:pt>
                <c:pt idx="4">
                  <c:v>0.108</c:v>
                </c:pt>
                <c:pt idx="5">
                  <c:v>0.19400000000000001</c:v>
                </c:pt>
                <c:pt idx="6">
                  <c:v>7.0000000000000007E-2</c:v>
                </c:pt>
                <c:pt idx="7">
                  <c:v>0.443</c:v>
                </c:pt>
                <c:pt idx="8">
                  <c:v>0.27100000000000002</c:v>
                </c:pt>
                <c:pt idx="9">
                  <c:v>3.7999999999999999E-2</c:v>
                </c:pt>
                <c:pt idx="10">
                  <c:v>0.29099999999999998</c:v>
                </c:pt>
                <c:pt idx="1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3-4CB2-BCFB-E0F77A64221E}"/>
            </c:ext>
          </c:extLst>
        </c:ser>
        <c:ser>
          <c:idx val="1"/>
          <c:order val="1"/>
          <c:tx>
            <c:strRef>
              <c:f>Tabelle1!$E$5</c:f>
              <c:strCache>
                <c:ptCount val="1"/>
                <c:pt idx="0">
                  <c:v>Crunchy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Tabelle1!$C$6:$C$17</c:f>
              <c:strCache>
                <c:ptCount val="12"/>
                <c:pt idx="0">
                  <c:v>bitter</c:v>
                </c:pt>
                <c:pt idx="1">
                  <c:v>sweet</c:v>
                </c:pt>
                <c:pt idx="2">
                  <c:v>crispy</c:v>
                </c:pt>
                <c:pt idx="3">
                  <c:v>sour</c:v>
                </c:pt>
                <c:pt idx="4">
                  <c:v>insipid </c:v>
                </c:pt>
                <c:pt idx="5">
                  <c:v>soft</c:v>
                </c:pt>
                <c:pt idx="6">
                  <c:v>chewy </c:v>
                </c:pt>
                <c:pt idx="7">
                  <c:v>cereal(ly)</c:v>
                </c:pt>
                <c:pt idx="8">
                  <c:v>coarse </c:v>
                </c:pt>
                <c:pt idx="9">
                  <c:v>acidic</c:v>
                </c:pt>
                <c:pt idx="10">
                  <c:v>harmonious</c:v>
                </c:pt>
                <c:pt idx="11">
                  <c:v>intensive</c:v>
                </c:pt>
              </c:strCache>
            </c:strRef>
          </c:cat>
          <c:val>
            <c:numRef>
              <c:f>Tabelle1!$E$6:$E$17</c:f>
              <c:numCache>
                <c:formatCode>General</c:formatCode>
                <c:ptCount val="12"/>
                <c:pt idx="0">
                  <c:v>8.7999999999999995E-2</c:v>
                </c:pt>
                <c:pt idx="1">
                  <c:v>0.57099999999999995</c:v>
                </c:pt>
                <c:pt idx="2">
                  <c:v>0.60699999999999998</c:v>
                </c:pt>
                <c:pt idx="3">
                  <c:v>0.16700000000000001</c:v>
                </c:pt>
                <c:pt idx="4">
                  <c:v>5.3999999999999999E-2</c:v>
                </c:pt>
                <c:pt idx="5">
                  <c:v>0.12</c:v>
                </c:pt>
                <c:pt idx="6">
                  <c:v>5.7000000000000002E-2</c:v>
                </c:pt>
                <c:pt idx="7">
                  <c:v>0.34100000000000003</c:v>
                </c:pt>
                <c:pt idx="8">
                  <c:v>0.25600000000000001</c:v>
                </c:pt>
                <c:pt idx="9">
                  <c:v>3.5999999999999997E-2</c:v>
                </c:pt>
                <c:pt idx="10">
                  <c:v>0.26300000000000001</c:v>
                </c:pt>
                <c:pt idx="11">
                  <c:v>0.34300000000000003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C3-4CB2-BCFB-E0F77A64221E}"/>
            </c:ext>
          </c:extLst>
        </c:ser>
        <c:ser>
          <c:idx val="2"/>
          <c:order val="2"/>
          <c:tx>
            <c:strRef>
              <c:f>Tabelle1!$F$5</c:f>
              <c:strCache>
                <c:ptCount val="1"/>
                <c:pt idx="0">
                  <c:v>Fruit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Tabelle1!$C$6:$C$17</c:f>
              <c:strCache>
                <c:ptCount val="12"/>
                <c:pt idx="0">
                  <c:v>bitter</c:v>
                </c:pt>
                <c:pt idx="1">
                  <c:v>sweet</c:v>
                </c:pt>
                <c:pt idx="2">
                  <c:v>crispy</c:v>
                </c:pt>
                <c:pt idx="3">
                  <c:v>sour</c:v>
                </c:pt>
                <c:pt idx="4">
                  <c:v>insipid </c:v>
                </c:pt>
                <c:pt idx="5">
                  <c:v>soft</c:v>
                </c:pt>
                <c:pt idx="6">
                  <c:v>chewy </c:v>
                </c:pt>
                <c:pt idx="7">
                  <c:v>cereal(ly)</c:v>
                </c:pt>
                <c:pt idx="8">
                  <c:v>coarse </c:v>
                </c:pt>
                <c:pt idx="9">
                  <c:v>acidic</c:v>
                </c:pt>
                <c:pt idx="10">
                  <c:v>harmonious</c:v>
                </c:pt>
                <c:pt idx="11">
                  <c:v>intensive</c:v>
                </c:pt>
              </c:strCache>
            </c:strRef>
          </c:cat>
          <c:val>
            <c:numRef>
              <c:f>Tabelle1!$F$6:$F$17</c:f>
              <c:numCache>
                <c:formatCode>General</c:formatCode>
                <c:ptCount val="12"/>
                <c:pt idx="0">
                  <c:v>5.5E-2</c:v>
                </c:pt>
                <c:pt idx="1">
                  <c:v>0.41499999999999998</c:v>
                </c:pt>
                <c:pt idx="2">
                  <c:v>0.22600000000000001</c:v>
                </c:pt>
                <c:pt idx="3">
                  <c:v>6.5000000000000002E-2</c:v>
                </c:pt>
                <c:pt idx="4">
                  <c:v>0.13600000000000001</c:v>
                </c:pt>
                <c:pt idx="5">
                  <c:v>0.26400000000000001</c:v>
                </c:pt>
                <c:pt idx="6">
                  <c:v>0.11899999999999999</c:v>
                </c:pt>
                <c:pt idx="7">
                  <c:v>0.38100000000000001</c:v>
                </c:pt>
                <c:pt idx="8">
                  <c:v>0.26700000000000002</c:v>
                </c:pt>
                <c:pt idx="9">
                  <c:v>0.247</c:v>
                </c:pt>
                <c:pt idx="10">
                  <c:v>0.26700000000000002</c:v>
                </c:pt>
                <c:pt idx="11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C3-4CB2-BCFB-E0F77A642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611240"/>
        <c:axId val="507618296"/>
      </c:barChart>
      <c:catAx>
        <c:axId val="50761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7618296"/>
        <c:crosses val="autoZero"/>
        <c:auto val="1"/>
        <c:lblAlgn val="ctr"/>
        <c:lblOffset val="100"/>
        <c:noMultiLvlLbl val="0"/>
      </c:catAx>
      <c:valAx>
        <c:axId val="50761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761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09/11/2022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09/11/2022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reduction and innovation strategy by German</a:t>
            </a:r>
            <a:r>
              <a:rPr lang="en-US" baseline="0" dirty="0" smtClean="0"/>
              <a:t> government, formulated in 2018.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911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67878-E096-48BD-8289-20DF5F1E0D64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90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7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25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0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45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8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3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1" preserve="1" userDrawn="1">
  <p:cSld name="Start_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4"/>
          <p:cNvPicPr>
            <a:picLocks noChangeAspect="1"/>
          </p:cNvPicPr>
          <p:nvPr userDrawn="1"/>
        </p:nvPicPr>
        <p:blipFill>
          <a:blip r:embed="rId2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62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Titel der Präsentation durch Klicken bearbeiten</a:t>
            </a:r>
            <a:endParaRPr lang="de-DE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0" hasCustomPrompt="1"/>
          </p:nvPr>
        </p:nvSpPr>
        <p:spPr>
          <a:xfrm>
            <a:off x="323850" y="1600200"/>
            <a:ext cx="84962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 smtClean="0"/>
              <a:t>Referent</a:t>
            </a:r>
            <a:br>
              <a:rPr lang="de-DE" noProof="0" dirty="0" smtClean="0"/>
            </a:br>
            <a:r>
              <a:rPr lang="de-DE" noProof="0" dirty="0" smtClean="0"/>
              <a:t>Ort, Datum (Schreibweise: 00. Januar 2015)</a:t>
            </a:r>
          </a:p>
        </p:txBody>
      </p:sp>
      <p:pic>
        <p:nvPicPr>
          <p:cNvPr id="13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6" name="Textfeld 10"/>
          <p:cNvSpPr txBox="1"/>
          <p:nvPr userDrawn="1"/>
        </p:nvSpPr>
        <p:spPr>
          <a:xfrm>
            <a:off x="323850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 smtClean="0">
                <a:solidFill>
                  <a:schemeClr val="bg1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 smtClean="0">
                <a:solidFill>
                  <a:schemeClr val="bg1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 smtClean="0">
                <a:solidFill>
                  <a:schemeClr val="bg1"/>
                </a:solidFill>
                <a:latin typeface="+mn-lt"/>
              </a:rPr>
              <a:t>Technische Universität</a:t>
            </a:r>
            <a:r>
              <a:rPr lang="de-DE" sz="800" baseline="0" dirty="0" smtClean="0">
                <a:solidFill>
                  <a:schemeClr val="bg1"/>
                </a:solidFill>
                <a:latin typeface="+mn-lt"/>
              </a:rPr>
              <a:t> München</a:t>
            </a:r>
            <a:endParaRPr lang="de-DE" sz="8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el + großes Bild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3849" y="4551363"/>
            <a:ext cx="8496302" cy="144463"/>
          </a:xfrm>
          <a:noFill/>
        </p:spPr>
        <p:txBody>
          <a:bodyPr>
            <a:spAutoFit/>
          </a:bodyPr>
          <a:lstStyle>
            <a:lvl1pPr algn="r">
              <a:defRPr sz="900" i="1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Quelle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el_leer" preserve="1" userDrawn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457233"/>
            <a:ext cx="8499335" cy="31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14000"/>
              </a:lnSpc>
              <a:defRPr lang="de-DE" sz="1800" noProof="0" dirty="0" smtClean="0"/>
            </a:lvl1pPr>
          </a:lstStyle>
          <a:p>
            <a:pPr lvl="0"/>
            <a:r>
              <a:rPr lang="de-DE" noProof="0" dirty="0" smtClean="0"/>
              <a:t>Untertitel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551363"/>
            <a:ext cx="8496302" cy="144463"/>
          </a:xfrm>
          <a:noFill/>
        </p:spPr>
        <p:txBody>
          <a:bodyPr>
            <a:spAutoFit/>
          </a:bodyPr>
          <a:lstStyle>
            <a:lvl1pPr algn="r">
              <a:defRPr sz="900" i="1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Quelle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el + 1 Inhalt" preserve="1" userDrawn="1">
  <p:cSld name="1_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32003"/>
            <a:ext cx="8499335" cy="252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457233"/>
            <a:ext cx="8499335" cy="31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14000"/>
              </a:lnSpc>
              <a:defRPr lang="de-DE" sz="1800" noProof="0" dirty="0" smtClean="0"/>
            </a:lvl1pPr>
          </a:lstStyle>
          <a:p>
            <a:pPr lvl="0"/>
            <a:r>
              <a:rPr lang="de-DE" noProof="0" dirty="0" smtClean="0"/>
              <a:t>Untertitel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551363"/>
            <a:ext cx="8496302" cy="144463"/>
          </a:xfrm>
          <a:noFill/>
        </p:spPr>
        <p:txBody>
          <a:bodyPr>
            <a:spAutoFit/>
          </a:bodyPr>
          <a:lstStyle>
            <a:lvl1pPr algn="r">
              <a:defRPr sz="900" i="1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Quelle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33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el + 2 Inhalte" preserve="1" userDrawn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23850" y="2032003"/>
            <a:ext cx="4180910" cy="2519360"/>
          </a:xfrm>
          <a:prstGeom prst="rect">
            <a:avLst/>
          </a:prstGeom>
          <a:noFill/>
        </p:spPr>
        <p:txBody>
          <a:bodyPr lIns="0" rIns="0">
            <a:noAutofit/>
          </a:bodyPr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457233"/>
            <a:ext cx="8499335" cy="31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14000"/>
              </a:lnSpc>
              <a:defRPr lang="de-DE" sz="1800" noProof="0" dirty="0" smtClean="0"/>
            </a:lvl1pPr>
          </a:lstStyle>
          <a:p>
            <a:pPr lvl="0"/>
            <a:r>
              <a:rPr lang="de-DE" noProof="0" dirty="0" smtClean="0"/>
              <a:t>Untertitel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9"/>
          </p:nvPr>
        </p:nvSpPr>
        <p:spPr>
          <a:xfrm>
            <a:off x="4639240" y="2032003"/>
            <a:ext cx="4180910" cy="2519360"/>
          </a:xfrm>
          <a:prstGeom prst="rect">
            <a:avLst/>
          </a:prstGeom>
          <a:noFill/>
        </p:spPr>
        <p:txBody>
          <a:bodyPr lIns="0" rIns="0">
            <a:noAutofit/>
          </a:bodyPr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551363"/>
            <a:ext cx="8496302" cy="144463"/>
          </a:xfrm>
          <a:noFill/>
        </p:spPr>
        <p:txBody>
          <a:bodyPr>
            <a:spAutoFit/>
          </a:bodyPr>
          <a:lstStyle>
            <a:lvl1pPr algn="r">
              <a:defRPr sz="900" i="1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Quelle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2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el + 1 Inhalt + Bild" preserve="1" userDrawn="1">
  <p:cSld name="1_Zwei Inhalte + Text_Bild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23850" y="2032002"/>
            <a:ext cx="4180910" cy="2519361"/>
          </a:xfrm>
          <a:prstGeom prst="rect">
            <a:avLst/>
          </a:prstGeom>
          <a:noFill/>
        </p:spPr>
        <p:txBody>
          <a:bodyPr lIns="0" rIns="0">
            <a:noAutofit/>
          </a:bodyPr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2793" y="2032002"/>
            <a:ext cx="4180392" cy="251936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457233"/>
            <a:ext cx="8499335" cy="31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14000"/>
              </a:lnSpc>
              <a:defRPr lang="de-DE" sz="1800" noProof="0" dirty="0" smtClean="0"/>
            </a:lvl1pPr>
          </a:lstStyle>
          <a:p>
            <a:pPr lvl="0"/>
            <a:r>
              <a:rPr lang="de-DE" noProof="0" dirty="0" smtClean="0"/>
              <a:t>Untertitel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323849" y="4551363"/>
            <a:ext cx="8496302" cy="144463"/>
          </a:xfrm>
        </p:spPr>
        <p:txBody>
          <a:bodyPr>
            <a:spAutoFit/>
          </a:bodyPr>
          <a:lstStyle>
            <a:lvl1pPr algn="r">
              <a:defRPr sz="900" i="1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Quelle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00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el + 1 Inhalt + Bild (Hintergrund)" preserve="1" userDrawn="1">
  <p:cSld name="Zwei Inhalte + Text_Bild (Hintergrund)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032003"/>
            <a:ext cx="9144000" cy="30968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23850" y="2032003"/>
            <a:ext cx="4180910" cy="2519360"/>
          </a:xfrm>
          <a:prstGeom prst="rect">
            <a:avLst/>
          </a:prstGeom>
          <a:noFill/>
        </p:spPr>
        <p:txBody>
          <a:bodyPr lIns="0" rIns="0">
            <a:noAutofit/>
          </a:bodyPr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74935" y="4854985"/>
            <a:ext cx="2052074" cy="273844"/>
          </a:xfrm>
          <a:prstGeom prst="rect">
            <a:avLst/>
          </a:prstGeom>
          <a:noFill/>
        </p:spPr>
        <p:txBody>
          <a:bodyPr vert="horz" wrap="square" lIns="0" tIns="45720" rIns="0" bIns="45720" rtlCol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F888574-F70E-4169-AA28-5EB64BD888DE}" type="slidenum">
              <a:rPr lang="de-DE" sz="1100" b="0" i="0" u="none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pPr marL="0" lv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100" b="0" i="0" u="none" dirty="0" err="1" smtClean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38032" y="2032003"/>
            <a:ext cx="4180392" cy="25193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457234"/>
            <a:ext cx="8499335" cy="31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 lang="de-DE" sz="1800" b="0" i="0" u="none" noProof="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noProof="0" dirty="0" smtClean="0"/>
              <a:t>Untertitel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3849" y="4551363"/>
            <a:ext cx="8496302" cy="144463"/>
          </a:xfrm>
          <a:noFill/>
        </p:spPr>
        <p:txBody>
          <a:bodyPr>
            <a:spAutoFit/>
          </a:bodyPr>
          <a:lstStyle>
            <a:lvl1pPr algn="r">
              <a:defRPr sz="900" i="1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Quelle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30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el + großes Bild" preserve="1" userDrawn="1">
  <p:cSld name="große Bilder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037655"/>
            <a:ext cx="9144000" cy="3091174"/>
          </a:xfrm>
          <a:prstGeom prst="rect">
            <a:avLst/>
          </a:prstGeom>
          <a:noFill/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457234"/>
            <a:ext cx="8499335" cy="31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 lang="de-DE" sz="1800" b="0" i="0" u="none" noProof="0" dirty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noProof="0" dirty="0" smtClean="0"/>
              <a:t>Untertitel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323849" y="4551363"/>
            <a:ext cx="8496302" cy="144463"/>
          </a:xfrm>
          <a:noFill/>
        </p:spPr>
        <p:txBody>
          <a:bodyPr>
            <a:spAutoFit/>
          </a:bodyPr>
          <a:lstStyle>
            <a:lvl1pPr algn="r">
              <a:defRPr sz="900" i="1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Quelle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06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ntakt" preserve="1" userDrawn="1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Kontakt</a:t>
            </a:r>
            <a:endParaRPr lang="de-DE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3" y="1605219"/>
            <a:ext cx="5754071" cy="169277"/>
          </a:xfrm>
          <a:noFill/>
        </p:spPr>
        <p:txBody>
          <a:bodyPr anchor="b">
            <a:spAutoFit/>
          </a:bodyPr>
          <a:lstStyle>
            <a:lvl1pPr>
              <a:defRPr sz="1100" b="1" baseline="0"/>
            </a:lvl1pPr>
          </a:lstStyle>
          <a:p>
            <a:pPr lvl="0"/>
            <a:r>
              <a:rPr lang="de-DE" dirty="0" smtClean="0"/>
              <a:t>Dipl.-Ing. Vorname Name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23853" y="1773428"/>
            <a:ext cx="5754071" cy="169277"/>
          </a:xfrm>
          <a:noFill/>
        </p:spPr>
        <p:txBody>
          <a:bodyPr anchor="b">
            <a:noAutofit/>
          </a:bodyPr>
          <a:lstStyle>
            <a:lvl1pPr>
              <a:defRPr sz="1100" b="0" baseline="0"/>
            </a:lvl1pPr>
          </a:lstStyle>
          <a:p>
            <a:pPr lvl="0"/>
            <a:r>
              <a:rPr lang="de-DE" dirty="0" smtClean="0"/>
              <a:t>Position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2113418"/>
            <a:ext cx="5754073" cy="169277"/>
          </a:xfrm>
          <a:noFill/>
        </p:spPr>
        <p:txBody>
          <a:bodyPr wrap="square" anchor="t">
            <a:spAutoFit/>
          </a:bodyPr>
          <a:lstStyle>
            <a:lvl1pPr>
              <a:defRPr sz="1100" b="0" baseline="0"/>
            </a:lvl1pPr>
          </a:lstStyle>
          <a:p>
            <a:r>
              <a:rPr lang="de-DE" dirty="0" smtClean="0"/>
              <a:t>Technische Universität München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23853" y="2280282"/>
            <a:ext cx="5754071" cy="169277"/>
          </a:xfrm>
          <a:noFill/>
        </p:spPr>
        <p:txBody>
          <a:bodyPr anchor="t">
            <a:spAutoFit/>
          </a:bodyPr>
          <a:lstStyle>
            <a:lvl1pPr>
              <a:defRPr sz="1100" b="0" baseline="0"/>
            </a:lvl1pPr>
          </a:lstStyle>
          <a:p>
            <a:r>
              <a:rPr lang="de-DE" dirty="0" smtClean="0"/>
              <a:t>Fakultät für Musterverfahren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853" y="2773656"/>
            <a:ext cx="5754071" cy="169277"/>
          </a:xfrm>
          <a:noFill/>
        </p:spPr>
        <p:txBody>
          <a:bodyPr anchor="t">
            <a:noAutofit/>
          </a:bodyPr>
          <a:lstStyle>
            <a:lvl1pPr>
              <a:defRPr sz="1100" b="0" baseline="0"/>
            </a:lvl1pPr>
          </a:lstStyle>
          <a:p>
            <a:r>
              <a:rPr lang="de-DE" dirty="0" smtClean="0"/>
              <a:t>Musterstraße 123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238253" y="3276753"/>
            <a:ext cx="1061188" cy="169277"/>
          </a:xfrm>
          <a:noFill/>
        </p:spPr>
        <p:txBody>
          <a:bodyPr wrap="none" anchor="t">
            <a:noAutofit/>
          </a:bodyPr>
          <a:lstStyle>
            <a:lvl1pPr>
              <a:defRPr sz="1100" b="0" baseline="0"/>
            </a:lvl1pPr>
          </a:lstStyle>
          <a:p>
            <a:r>
              <a:rPr lang="de-DE" dirty="0" smtClean="0"/>
              <a:t>+49 89 289 1234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23850" y="3943664"/>
            <a:ext cx="5754073" cy="169277"/>
          </a:xfrm>
          <a:noFill/>
        </p:spPr>
        <p:txBody>
          <a:bodyPr wrap="square" anchor="t">
            <a:noAutofit/>
          </a:bodyPr>
          <a:lstStyle>
            <a:lvl1pPr>
              <a:defRPr sz="1100" b="0" baseline="0"/>
            </a:lvl1pPr>
          </a:lstStyle>
          <a:p>
            <a:r>
              <a:rPr lang="en-US" dirty="0" smtClean="0"/>
              <a:t>vorname.name@tum.de</a:t>
            </a:r>
            <a:endParaRPr lang="de-DE" dirty="0" smtClean="0"/>
          </a:p>
        </p:txBody>
      </p:sp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323853" y="4282402"/>
            <a:ext cx="5754073" cy="169277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www.tum.de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2945518"/>
            <a:ext cx="5754071" cy="169277"/>
          </a:xfrm>
          <a:noFill/>
        </p:spPr>
        <p:txBody>
          <a:bodyPr anchor="t">
            <a:noAutofit/>
          </a:bodyPr>
          <a:lstStyle>
            <a:lvl1pPr>
              <a:defRPr sz="1100" b="0" baseline="0"/>
            </a:lvl1pPr>
          </a:lstStyle>
          <a:p>
            <a:r>
              <a:rPr lang="de-DE" dirty="0" smtClean="0"/>
              <a:t>85748 Garching b. München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238253" y="3449470"/>
            <a:ext cx="4839668" cy="169277"/>
          </a:xfrm>
          <a:noFill/>
        </p:spPr>
        <p:txBody>
          <a:bodyPr wrap="square" anchor="t">
            <a:noAutofit/>
          </a:bodyPr>
          <a:lstStyle>
            <a:lvl1pPr>
              <a:defRPr sz="1100" b="0" baseline="0"/>
            </a:lvl1pPr>
          </a:lstStyle>
          <a:p>
            <a:r>
              <a:rPr lang="en-US" dirty="0" smtClean="0"/>
              <a:t>+49 89 289 </a:t>
            </a:r>
            <a:r>
              <a:rPr lang="de-DE" dirty="0" smtClean="0"/>
              <a:t>12345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238253" y="3618747"/>
            <a:ext cx="4839668" cy="169277"/>
          </a:xfrm>
          <a:noFill/>
        </p:spPr>
        <p:txBody>
          <a:bodyPr wrap="square" anchor="t">
            <a:noAutofit/>
          </a:bodyPr>
          <a:lstStyle>
            <a:lvl1pPr>
              <a:defRPr sz="1100" b="0" baseline="0"/>
            </a:lvl1pPr>
          </a:lstStyle>
          <a:p>
            <a:r>
              <a:rPr lang="en-US" dirty="0" smtClean="0"/>
              <a:t>+49 123 4 56 789 90</a:t>
            </a:r>
            <a:endParaRPr lang="de-DE" dirty="0" smtClean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3853" y="4113033"/>
            <a:ext cx="5754073" cy="169277"/>
          </a:xfrm>
          <a:noFill/>
        </p:spPr>
        <p:txBody>
          <a:bodyPr wrap="square" anchor="t">
            <a:noAutofit/>
          </a:bodyPr>
          <a:lstStyle>
            <a:lvl1pPr>
              <a:defRPr sz="1100" b="0" baseline="0"/>
            </a:lvl1pPr>
          </a:lstStyle>
          <a:p>
            <a:r>
              <a:rPr lang="en-US" dirty="0" smtClean="0"/>
              <a:t>www.lcc.mw.tum.de</a:t>
            </a:r>
            <a:endParaRPr lang="de-DE" dirty="0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53" y="2447145"/>
            <a:ext cx="5754071" cy="169277"/>
          </a:xfrm>
          <a:noFill/>
        </p:spPr>
        <p:txBody>
          <a:bodyPr anchor="t">
            <a:spAutoFit/>
          </a:bodyPr>
          <a:lstStyle>
            <a:lvl1pPr>
              <a:defRPr sz="1100" b="0" baseline="0"/>
            </a:lvl1pPr>
          </a:lstStyle>
          <a:p>
            <a:r>
              <a:rPr lang="de-DE" dirty="0" smtClean="0"/>
              <a:t>Lehrstuhl für Mustertechnik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23853" y="3276753"/>
            <a:ext cx="235642" cy="169277"/>
          </a:xfrm>
          <a:noFill/>
        </p:spPr>
        <p:txBody>
          <a:bodyPr wrap="none" anchor="t">
            <a:noAutofit/>
          </a:bodyPr>
          <a:lstStyle>
            <a:lvl1pPr>
              <a:defRPr sz="1100" b="0" baseline="0"/>
            </a:lvl1pPr>
          </a:lstStyle>
          <a:p>
            <a:r>
              <a:rPr lang="de-DE" dirty="0" smtClean="0"/>
              <a:t>Tel.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3853" y="3449470"/>
            <a:ext cx="235642" cy="169277"/>
          </a:xfrm>
          <a:noFill/>
        </p:spPr>
        <p:txBody>
          <a:bodyPr wrap="none" anchor="t">
            <a:noAutofit/>
          </a:bodyPr>
          <a:lstStyle>
            <a:lvl1pPr>
              <a:defRPr sz="1100" b="0" baseline="0"/>
            </a:lvl1pPr>
          </a:lstStyle>
          <a:p>
            <a:r>
              <a:rPr lang="de-DE" dirty="0" smtClean="0"/>
              <a:t>Fax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23853" y="3618747"/>
            <a:ext cx="338234" cy="169277"/>
          </a:xfrm>
          <a:noFill/>
        </p:spPr>
        <p:txBody>
          <a:bodyPr wrap="none" anchor="t">
            <a:spAutoFit/>
          </a:bodyPr>
          <a:lstStyle>
            <a:lvl1pPr>
              <a:defRPr sz="1100" b="0" baseline="0"/>
            </a:lvl1pPr>
          </a:lstStyle>
          <a:p>
            <a:r>
              <a:rPr lang="de-DE" dirty="0" smtClean="0"/>
              <a:t>Mobil</a:t>
            </a:r>
          </a:p>
        </p:txBody>
      </p:sp>
    </p:spTree>
    <p:extLst>
      <p:ext uri="{BB962C8B-B14F-4D97-AF65-F5344CB8AC3E}">
        <p14:creationId xmlns:p14="http://schemas.microsoft.com/office/powerpoint/2010/main" val="25851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26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1" y="1600201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1" y="972001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1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2" preserve="1" userDrawn="1">
  <p:cSld name="Start_Lehrstuhl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pic>
        <p:nvPicPr>
          <p:cNvPr id="5" name="Bild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23850" y="1600200"/>
            <a:ext cx="8499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 smtClean="0"/>
              <a:t>Referent</a:t>
            </a:r>
            <a:br>
              <a:rPr lang="de-DE" noProof="0" dirty="0" smtClean="0"/>
            </a:br>
            <a:r>
              <a:rPr lang="de-DE" noProof="0" dirty="0" smtClean="0"/>
              <a:t>Ort, Datum (Schreibweise: 00. Januar 2015)</a:t>
            </a:r>
          </a:p>
        </p:txBody>
      </p:sp>
    </p:spTree>
    <p:extLst>
      <p:ext uri="{BB962C8B-B14F-4D97-AF65-F5344CB8AC3E}">
        <p14:creationId xmlns:p14="http://schemas.microsoft.com/office/powerpoint/2010/main" val="141097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3" preserve="1" userDrawn="1">
  <p:cSld name="Start_Skiz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66" y="1476375"/>
            <a:ext cx="3820917" cy="3333750"/>
          </a:xfrm>
          <a:prstGeom prst="rect">
            <a:avLst/>
          </a:prstGeom>
        </p:spPr>
      </p:pic>
      <p:pic>
        <p:nvPicPr>
          <p:cNvPr id="4" name="Bild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0" hasCustomPrompt="1"/>
          </p:nvPr>
        </p:nvSpPr>
        <p:spPr>
          <a:xfrm>
            <a:off x="323850" y="1600200"/>
            <a:ext cx="8499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 smtClean="0"/>
              <a:t>Referent</a:t>
            </a:r>
            <a:br>
              <a:rPr lang="de-DE" noProof="0" dirty="0" smtClean="0"/>
            </a:br>
            <a:r>
              <a:rPr lang="de-DE" noProof="0" dirty="0" smtClean="0"/>
              <a:t>Ort, Datum (Schreibweise: 00. Januar 2015)</a:t>
            </a:r>
          </a:p>
        </p:txBody>
      </p:sp>
    </p:spTree>
    <p:extLst>
      <p:ext uri="{BB962C8B-B14F-4D97-AF65-F5344CB8AC3E}">
        <p14:creationId xmlns:p14="http://schemas.microsoft.com/office/powerpoint/2010/main" val="212106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piteltrenner blau" preserve="1" userDrawn="1">
  <p:cSld name="Kapiteltrenner_bl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446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Präsentationsmuster</a:t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kann auch als </a:t>
            </a:r>
            <a:r>
              <a:rPr lang="de-DE" noProof="0" dirty="0" err="1" smtClean="0"/>
              <a:t>Kapiteltrenner</a:t>
            </a:r>
            <a:r>
              <a:rPr lang="de-DE" noProof="0" dirty="0" smtClean="0"/>
              <a:t> verwendet werden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01873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piteltrenner schwarz" preserve="1" userDrawn="1">
  <p:cSld name="Kapiteltrenner_schwar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>
              <a:solidFill>
                <a:schemeClr val="bg1"/>
              </a:solidFill>
            </a:endParaRPr>
          </a:p>
        </p:txBody>
      </p:sp>
      <p:pic>
        <p:nvPicPr>
          <p:cNvPr id="7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44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Präsentationsmuster</a:t>
            </a:r>
            <a:br>
              <a:rPr lang="de-DE" noProof="0" dirty="0" smtClean="0"/>
            </a:b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kann auch als </a:t>
            </a:r>
            <a:r>
              <a:rPr lang="de-DE" noProof="0" dirty="0" err="1" smtClean="0"/>
              <a:t>Kapiteltrenner</a:t>
            </a:r>
            <a:r>
              <a:rPr lang="de-DE" noProof="0" dirty="0" smtClean="0"/>
              <a:t> verwendet werden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72040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el_leer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el + 1 Inhalt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1600200"/>
            <a:ext cx="8499335" cy="29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551363"/>
            <a:ext cx="8496302" cy="144463"/>
          </a:xfrm>
        </p:spPr>
        <p:txBody>
          <a:bodyPr>
            <a:spAutoFit/>
          </a:bodyPr>
          <a:lstStyle>
            <a:lvl1pPr algn="r">
              <a:defRPr sz="900" i="1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Quelle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58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el + 2 Inhalte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23850" y="1600201"/>
            <a:ext cx="418091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2275" y="1600201"/>
            <a:ext cx="418091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323849" y="4551363"/>
            <a:ext cx="8496302" cy="144463"/>
          </a:xfrm>
        </p:spPr>
        <p:txBody>
          <a:bodyPr>
            <a:spAutoFit/>
          </a:bodyPr>
          <a:lstStyle>
            <a:lvl1pPr algn="r">
              <a:defRPr sz="900" i="1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Quelle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tel + 1 Inhalt + Bild" preserve="1" userDrawn="1">
  <p:cSld name="Zwei Inhalte + Text_Bild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950913"/>
            <a:ext cx="8499335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 smtClean="0"/>
              <a:t>Titel</a:t>
            </a:r>
            <a:endParaRPr lang="de-DE" noProof="0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23850" y="1600200"/>
            <a:ext cx="4180910" cy="295116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2793" y="1600200"/>
            <a:ext cx="4180392" cy="29511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323849" y="4551363"/>
            <a:ext cx="8496302" cy="144463"/>
          </a:xfrm>
        </p:spPr>
        <p:txBody>
          <a:bodyPr>
            <a:spAutoFit/>
          </a:bodyPr>
          <a:lstStyle>
            <a:lvl1pPr algn="r">
              <a:defRPr sz="900" i="1"/>
            </a:lvl1pPr>
          </a:lstStyle>
          <a:p>
            <a:pPr lvl="0"/>
            <a:r>
              <a:rPr lang="en-US" dirty="0" smtClean="0"/>
              <a:t>[</a:t>
            </a:r>
            <a:r>
              <a:rPr lang="en-US" dirty="0" err="1" smtClean="0"/>
              <a:t>Quelle</a:t>
            </a:r>
            <a:r>
              <a:rPr lang="en-US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46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774935" y="4854985"/>
            <a:ext cx="2052074" cy="273844"/>
          </a:xfrm>
          <a:prstGeom prst="rect">
            <a:avLst/>
          </a:prstGeom>
          <a:noFill/>
        </p:spPr>
        <p:txBody>
          <a:bodyPr vert="horz" wrap="square" lIns="0" tIns="45720" rIns="0" bIns="45720" rtlCol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F888574-F70E-4169-AA28-5EB64BD888DE}" type="slidenum">
              <a:rPr lang="de-DE" sz="1100" b="0" i="0" u="none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pPr marL="0" lv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100" b="0" i="0" u="none" dirty="0" err="1" smtClean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23851" y="950913"/>
            <a:ext cx="8496300" cy="4103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 err="1" smtClean="0"/>
              <a:t>Titel</a:t>
            </a:r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851" y="1600201"/>
            <a:ext cx="8503158" cy="3095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3" r:id="rId3"/>
    <p:sldLayoutId id="2147483714" r:id="rId4"/>
    <p:sldLayoutId id="2147483715" r:id="rId5"/>
    <p:sldLayoutId id="2147483654" r:id="rId6"/>
    <p:sldLayoutId id="2147483726" r:id="rId7"/>
    <p:sldLayoutId id="2147483657" r:id="rId8"/>
    <p:sldLayoutId id="2147483718" r:id="rId9"/>
    <p:sldLayoutId id="2147483656" r:id="rId10"/>
    <p:sldLayoutId id="2147483704" r:id="rId11"/>
    <p:sldLayoutId id="2147483727" r:id="rId12"/>
    <p:sldLayoutId id="2147483717" r:id="rId13"/>
    <p:sldLayoutId id="2147483728" r:id="rId14"/>
    <p:sldLayoutId id="2147483720" r:id="rId15"/>
    <p:sldLayoutId id="2147483721" r:id="rId16"/>
    <p:sldLayoutId id="2147483729" r:id="rId17"/>
    <p:sldLayoutId id="2147483730" r:id="rId18"/>
    <p:sldLayoutId id="2147483731" r:id="rId1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500" b="0" i="0" u="none" kern="1200">
          <a:solidFill>
            <a:schemeClr val="tx1">
              <a:lumMod val="100000"/>
            </a:schemeClr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orient="horz" pos="1008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  <p15:guide id="5" orient="horz" pos="599" userDrawn="1">
          <p15:clr>
            <a:srgbClr val="F26B43"/>
          </p15:clr>
        </p15:guide>
        <p15:guide id="6" orient="horz" pos="1280" userDrawn="1">
          <p15:clr>
            <a:srgbClr val="F26B43"/>
          </p15:clr>
        </p15:guide>
        <p15:guide id="7" orient="horz" pos="2867" userDrawn="1">
          <p15:clr>
            <a:srgbClr val="F26B43"/>
          </p15:clr>
        </p15:guide>
        <p15:guide id="8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096819" cy="1231106"/>
          </a:xfrm>
        </p:spPr>
        <p:txBody>
          <a:bodyPr/>
          <a:lstStyle/>
          <a:p>
            <a:r>
              <a:rPr lang="en-US" sz="2800" b="1" dirty="0" smtClean="0"/>
              <a:t>Better </a:t>
            </a:r>
            <a:r>
              <a:rPr lang="en-US" sz="2800" b="1" dirty="0" smtClean="0"/>
              <a:t>Food Choices for Health: </a:t>
            </a:r>
            <a:br>
              <a:rPr lang="en-US" sz="2800" b="1" dirty="0" smtClean="0"/>
            </a:br>
            <a:r>
              <a:rPr lang="en-US" sz="2800" b="1" dirty="0" smtClean="0"/>
              <a:t>The Role of Product Appeal and Perception in Breakfast Cereal Choices</a:t>
            </a:r>
            <a:endParaRPr lang="en-US" sz="5400" dirty="0"/>
          </a:p>
        </p:txBody>
      </p:sp>
      <p:sp>
        <p:nvSpPr>
          <p:cNvPr id="5" name="Inhaltsplatzhalter 4"/>
          <p:cNvSpPr>
            <a:spLocks noGrp="1"/>
          </p:cNvSpPr>
          <p:nvPr>
            <p:ph idx="10"/>
          </p:nvPr>
        </p:nvSpPr>
        <p:spPr>
          <a:xfrm>
            <a:off x="323850" y="2173942"/>
            <a:ext cx="8499335" cy="2539157"/>
          </a:xfrm>
        </p:spPr>
        <p:txBody>
          <a:bodyPr/>
          <a:lstStyle/>
          <a:p>
            <a:r>
              <a:rPr lang="en-US" sz="1800" b="1" dirty="0"/>
              <a:t>Jutta </a:t>
            </a:r>
            <a:r>
              <a:rPr lang="en-US" sz="1800" b="1" dirty="0" err="1" smtClean="0"/>
              <a:t>Roosen</a:t>
            </a:r>
            <a:r>
              <a:rPr lang="en-US" sz="1800" baseline="30000" dirty="0" err="1"/>
              <a:t>a</a:t>
            </a:r>
            <a:endParaRPr lang="en-US" sz="1800" dirty="0" smtClean="0"/>
          </a:p>
          <a:p>
            <a:r>
              <a:rPr lang="en-US" sz="1800" dirty="0" smtClean="0"/>
              <a:t>joint with Herdis </a:t>
            </a:r>
            <a:r>
              <a:rPr lang="en-US" sz="1800" dirty="0" err="1" smtClean="0"/>
              <a:t>Agovi</a:t>
            </a:r>
            <a:r>
              <a:rPr lang="en-US" sz="1800" baseline="30000" dirty="0" err="1" smtClean="0"/>
              <a:t>b</a:t>
            </a:r>
            <a:r>
              <a:rPr lang="en-US" sz="1800" dirty="0" smtClean="0"/>
              <a:t>, </a:t>
            </a:r>
            <a:r>
              <a:rPr lang="en-US" sz="1800" dirty="0"/>
              <a:t>Christina </a:t>
            </a:r>
            <a:r>
              <a:rPr lang="en-US" sz="1800" dirty="0" err="1" smtClean="0"/>
              <a:t>Neubig</a:t>
            </a:r>
            <a:r>
              <a:rPr lang="en-US" sz="1800" baseline="30000" dirty="0" err="1"/>
              <a:t>a</a:t>
            </a:r>
            <a:r>
              <a:rPr lang="en-US" sz="1800" dirty="0" smtClean="0"/>
              <a:t>, </a:t>
            </a:r>
            <a:r>
              <a:rPr lang="en-US" sz="1800" dirty="0"/>
              <a:t>Matthias </a:t>
            </a:r>
            <a:r>
              <a:rPr lang="en-US" sz="1800" dirty="0" err="1" smtClean="0"/>
              <a:t>Staudigel</a:t>
            </a:r>
            <a:r>
              <a:rPr lang="en-US" sz="1800" baseline="30000" dirty="0" err="1"/>
              <a:t>a</a:t>
            </a:r>
            <a:endParaRPr lang="en-US" sz="1800" dirty="0" smtClean="0"/>
          </a:p>
          <a:p>
            <a:endParaRPr lang="en-US" sz="1800" dirty="0"/>
          </a:p>
          <a:p>
            <a:pPr>
              <a:lnSpc>
                <a:spcPct val="100000"/>
              </a:lnSpc>
            </a:pPr>
            <a:r>
              <a:rPr lang="en-US" dirty="0"/>
              <a:t>The Batsheva de Rothschild Workshop on "</a:t>
            </a:r>
            <a:r>
              <a:rPr lang="en-US" dirty="0" smtClean="0"/>
              <a:t>Avoiding the </a:t>
            </a:r>
            <a:r>
              <a:rPr lang="en-US" dirty="0"/>
              <a:t>coming food security crisis: Novel solutions at </a:t>
            </a:r>
            <a:r>
              <a:rPr lang="en-US" dirty="0" smtClean="0"/>
              <a:t>the intersection </a:t>
            </a:r>
            <a:r>
              <a:rPr lang="en-US" dirty="0"/>
              <a:t>of agriculture, environment and health</a:t>
            </a:r>
            <a:r>
              <a:rPr lang="en-US" dirty="0" smtClean="0"/>
              <a:t>”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Hebrew University of Jerusalem, November 9-10, 2022</a:t>
            </a:r>
          </a:p>
          <a:p>
            <a:endParaRPr lang="en-US" dirty="0" smtClean="0"/>
          </a:p>
          <a:p>
            <a:r>
              <a:rPr lang="en-US" baseline="30000" dirty="0" smtClean="0"/>
              <a:t>a </a:t>
            </a:r>
            <a:r>
              <a:rPr lang="en-US" dirty="0" smtClean="0"/>
              <a:t>Technical University of Munich  </a:t>
            </a:r>
            <a:r>
              <a:rPr lang="en-US" baseline="30000" dirty="0" smtClean="0"/>
              <a:t>b</a:t>
            </a:r>
            <a:r>
              <a:rPr lang="en-US" dirty="0" smtClean="0"/>
              <a:t> University of Florence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2761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323849" y="1600201"/>
            <a:ext cx="7276163" cy="2951163"/>
          </a:xfrm>
        </p:spPr>
        <p:txBody>
          <a:bodyPr/>
          <a:lstStyle/>
          <a:p>
            <a:r>
              <a:rPr lang="en-US" sz="2000" dirty="0" smtClean="0"/>
              <a:t>Understand how taste expectations drive food product choice and how this is related to attribute levels</a:t>
            </a:r>
            <a:endParaRPr lang="en-US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Methodological approach (2)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707010" y="2821773"/>
            <a:ext cx="1892388" cy="280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 smtClean="0">
                <a:latin typeface="+mn-lt"/>
              </a:rPr>
              <a:t>extrinsic attributes</a:t>
            </a:r>
          </a:p>
        </p:txBody>
      </p:sp>
      <p:sp>
        <p:nvSpPr>
          <p:cNvPr id="7" name="Textfeld 6"/>
          <p:cNvSpPr txBox="1"/>
          <p:nvPr/>
        </p:nvSpPr>
        <p:spPr>
          <a:xfrm flipH="1">
            <a:off x="707010" y="3803513"/>
            <a:ext cx="1892388" cy="280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 smtClean="0">
                <a:latin typeface="+mn-lt"/>
              </a:rPr>
              <a:t>intrinsic attributes</a:t>
            </a:r>
          </a:p>
        </p:txBody>
      </p:sp>
      <p:cxnSp>
        <p:nvCxnSpPr>
          <p:cNvPr id="9" name="Gerade Verbindung mit Pfeil 8"/>
          <p:cNvCxnSpPr>
            <a:stCxn id="6" idx="1"/>
          </p:cNvCxnSpPr>
          <p:nvPr/>
        </p:nvCxnSpPr>
        <p:spPr>
          <a:xfrm>
            <a:off x="2599398" y="2950398"/>
            <a:ext cx="446568" cy="430429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684459" y="3537341"/>
            <a:ext cx="361507" cy="504358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406219" y="3079023"/>
            <a:ext cx="165429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taste expectations</a:t>
            </a:r>
          </a:p>
          <a:p>
            <a:pPr algn="ctr"/>
            <a:r>
              <a:rPr lang="en-US" sz="1600" dirty="0" smtClean="0">
                <a:latin typeface="+mn-lt"/>
              </a:rPr>
              <a:t>+</a:t>
            </a:r>
          </a:p>
          <a:p>
            <a:pPr algn="ctr"/>
            <a:r>
              <a:rPr lang="en-US" sz="1600" dirty="0" smtClean="0">
                <a:latin typeface="+mn-lt"/>
              </a:rPr>
              <a:t>hedonic liking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96674" y="3370194"/>
            <a:ext cx="1333698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product choice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300068" y="3537341"/>
            <a:ext cx="893135" cy="1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50714" y="4352173"/>
            <a:ext cx="2785194" cy="5614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market search based on GfK 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household scanner data</a:t>
            </a:r>
          </a:p>
        </p:txBody>
      </p:sp>
      <p:cxnSp>
        <p:nvCxnSpPr>
          <p:cNvPr id="10" name="Gerade Verbindung mit Pfeil 9"/>
          <p:cNvCxnSpPr>
            <a:stCxn id="3" idx="3"/>
            <a:endCxn id="17" idx="1"/>
          </p:cNvCxnSpPr>
          <p:nvPr/>
        </p:nvCxnSpPr>
        <p:spPr>
          <a:xfrm>
            <a:off x="3035908" y="4632891"/>
            <a:ext cx="829297" cy="8166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865205" y="4372073"/>
            <a:ext cx="4684905" cy="53796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7200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24 products in three types &amp; 6 brands with various nutrient claims (e.g., no added sugar etc.)</a:t>
            </a:r>
          </a:p>
        </p:txBody>
      </p:sp>
      <p:sp>
        <p:nvSpPr>
          <p:cNvPr id="20" name="Rechteck 19"/>
          <p:cNvSpPr/>
          <p:nvPr/>
        </p:nvSpPr>
        <p:spPr>
          <a:xfrm>
            <a:off x="2599398" y="2635624"/>
            <a:ext cx="5872249" cy="1406075"/>
          </a:xfrm>
          <a:prstGeom prst="rect">
            <a:avLst/>
          </a:prstGeom>
          <a:solidFill>
            <a:srgbClr val="FFFF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323849" y="1600201"/>
            <a:ext cx="7276163" cy="2951163"/>
          </a:xfrm>
        </p:spPr>
        <p:txBody>
          <a:bodyPr/>
          <a:lstStyle/>
          <a:p>
            <a:r>
              <a:rPr lang="en-US" sz="2000" dirty="0" smtClean="0"/>
              <a:t>Understand how taste expectations drive food product choice and how this is related to attribute levels</a:t>
            </a:r>
            <a:endParaRPr lang="en-US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Methodological approach (3)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866292" y="2821773"/>
            <a:ext cx="1733106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extrinsic attributes</a:t>
            </a:r>
          </a:p>
        </p:txBody>
      </p:sp>
      <p:sp>
        <p:nvSpPr>
          <p:cNvPr id="7" name="Textfeld 6"/>
          <p:cNvSpPr txBox="1"/>
          <p:nvPr/>
        </p:nvSpPr>
        <p:spPr>
          <a:xfrm flipH="1">
            <a:off x="866292" y="3803513"/>
            <a:ext cx="1733106" cy="280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intrinsic attributes</a:t>
            </a:r>
          </a:p>
        </p:txBody>
      </p:sp>
      <p:cxnSp>
        <p:nvCxnSpPr>
          <p:cNvPr id="9" name="Gerade Verbindung mit Pfeil 8"/>
          <p:cNvCxnSpPr>
            <a:stCxn id="6" idx="1"/>
          </p:cNvCxnSpPr>
          <p:nvPr/>
        </p:nvCxnSpPr>
        <p:spPr>
          <a:xfrm>
            <a:off x="2599398" y="2950398"/>
            <a:ext cx="446568" cy="430429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684459" y="3537341"/>
            <a:ext cx="361507" cy="504358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338091" y="3079023"/>
            <a:ext cx="179055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taste expectations</a:t>
            </a:r>
          </a:p>
          <a:p>
            <a:pPr algn="ctr"/>
            <a:r>
              <a:rPr lang="en-US" sz="1600" b="1" dirty="0" smtClean="0">
                <a:latin typeface="+mn-lt"/>
              </a:rPr>
              <a:t>+</a:t>
            </a:r>
          </a:p>
          <a:p>
            <a:pPr algn="ctr"/>
            <a:r>
              <a:rPr lang="en-US" sz="1600" b="1" dirty="0" smtClean="0">
                <a:latin typeface="+mn-lt"/>
              </a:rPr>
              <a:t>hedonic liking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96674" y="3370194"/>
            <a:ext cx="1333698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product choice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300068" y="3537341"/>
            <a:ext cx="893135" cy="1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306599" y="4207140"/>
            <a:ext cx="4036930" cy="8421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CATA measure of sensory repertoire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9-point hedonic liking score in online survey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in 2 groups à 12 products (n=179, 171)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16626" y="4347499"/>
            <a:ext cx="3392390" cy="5614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development of repertoire of sensory descriptors (sour, sweet, …)</a:t>
            </a:r>
          </a:p>
        </p:txBody>
      </p:sp>
      <p:sp>
        <p:nvSpPr>
          <p:cNvPr id="18" name="Rechteck 17"/>
          <p:cNvSpPr/>
          <p:nvPr/>
        </p:nvSpPr>
        <p:spPr>
          <a:xfrm>
            <a:off x="548226" y="2677789"/>
            <a:ext cx="2694596" cy="1406075"/>
          </a:xfrm>
          <a:prstGeom prst="rect">
            <a:avLst/>
          </a:prstGeom>
          <a:solidFill>
            <a:srgbClr val="FFFF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976594" y="2788024"/>
            <a:ext cx="2647453" cy="1406075"/>
          </a:xfrm>
          <a:prstGeom prst="rect">
            <a:avLst/>
          </a:prstGeom>
          <a:solidFill>
            <a:srgbClr val="FFFF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2"/>
              </a:solidFill>
            </a:endParaRPr>
          </a:p>
        </p:txBody>
      </p:sp>
      <p:cxnSp>
        <p:nvCxnSpPr>
          <p:cNvPr id="8" name="Gerade Verbindung mit Pfeil 7"/>
          <p:cNvCxnSpPr>
            <a:stCxn id="17" idx="3"/>
            <a:endCxn id="12" idx="1"/>
          </p:cNvCxnSpPr>
          <p:nvPr/>
        </p:nvCxnSpPr>
        <p:spPr>
          <a:xfrm>
            <a:off x="3709016" y="4628217"/>
            <a:ext cx="597583" cy="0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6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323849" y="1600201"/>
            <a:ext cx="7276163" cy="2951163"/>
          </a:xfrm>
        </p:spPr>
        <p:txBody>
          <a:bodyPr/>
          <a:lstStyle/>
          <a:p>
            <a:r>
              <a:rPr lang="en-US" sz="2000" dirty="0" smtClean="0"/>
              <a:t>Understand how taste expectations drive food product choice and how this is related to attribute levels</a:t>
            </a:r>
            <a:endParaRPr lang="en-US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Methodological approach (4)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866292" y="2821773"/>
            <a:ext cx="1733106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extrinsic attributes</a:t>
            </a:r>
          </a:p>
        </p:txBody>
      </p:sp>
      <p:sp>
        <p:nvSpPr>
          <p:cNvPr id="7" name="Textfeld 6"/>
          <p:cNvSpPr txBox="1"/>
          <p:nvPr/>
        </p:nvSpPr>
        <p:spPr>
          <a:xfrm flipH="1">
            <a:off x="866292" y="3803513"/>
            <a:ext cx="1733106" cy="280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intrinsic attributes</a:t>
            </a:r>
          </a:p>
        </p:txBody>
      </p:sp>
      <p:cxnSp>
        <p:nvCxnSpPr>
          <p:cNvPr id="9" name="Gerade Verbindung mit Pfeil 8"/>
          <p:cNvCxnSpPr>
            <a:stCxn id="6" idx="1"/>
          </p:cNvCxnSpPr>
          <p:nvPr/>
        </p:nvCxnSpPr>
        <p:spPr>
          <a:xfrm>
            <a:off x="2599398" y="2950398"/>
            <a:ext cx="446568" cy="430429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684459" y="3537341"/>
            <a:ext cx="361507" cy="504358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406219" y="3079023"/>
            <a:ext cx="165429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taste expectations</a:t>
            </a:r>
          </a:p>
          <a:p>
            <a:pPr algn="ctr"/>
            <a:r>
              <a:rPr lang="en-US" sz="1600" dirty="0" smtClean="0">
                <a:latin typeface="+mn-lt"/>
              </a:rPr>
              <a:t>+</a:t>
            </a:r>
          </a:p>
          <a:p>
            <a:pPr algn="ctr"/>
            <a:r>
              <a:rPr lang="en-US" sz="1600" dirty="0" smtClean="0">
                <a:latin typeface="+mn-lt"/>
              </a:rPr>
              <a:t>hedonic liking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96674" y="3370194"/>
            <a:ext cx="1469954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 smtClean="0">
                <a:latin typeface="+mn-lt"/>
              </a:rPr>
              <a:t>product choice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300068" y="3537341"/>
            <a:ext cx="893135" cy="1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22591" y="4450306"/>
            <a:ext cx="6690468" cy="5614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72000" tIns="0" rIns="7200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DCE with 24 mueslis in 72 choice sets (3 blocks) of binary forced choice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in online survey with 350 consumers</a:t>
            </a:r>
          </a:p>
        </p:txBody>
      </p:sp>
      <p:sp>
        <p:nvSpPr>
          <p:cNvPr id="17" name="Rechteck 16"/>
          <p:cNvSpPr/>
          <p:nvPr/>
        </p:nvSpPr>
        <p:spPr>
          <a:xfrm>
            <a:off x="548226" y="2677789"/>
            <a:ext cx="5192698" cy="1406075"/>
          </a:xfrm>
          <a:prstGeom prst="rect">
            <a:avLst/>
          </a:prstGeom>
          <a:solidFill>
            <a:srgbClr val="FFFF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5"/>
          </p:nvPr>
        </p:nvSpPr>
        <p:spPr>
          <a:xfrm>
            <a:off x="319090" y="1601787"/>
            <a:ext cx="4053722" cy="30956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565 unique product identifiers (EAN)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66 brands/sub-brands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 main national brands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4 main retail brands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exclusion of specialty mueslis and organic mueslis due to segregated market</a:t>
            </a:r>
            <a:endParaRPr lang="en-US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Muesli Market in Germany</a:t>
            </a:r>
            <a:endParaRPr lang="en-US" sz="2800" dirty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757532903"/>
              </p:ext>
            </p:extLst>
          </p:nvPr>
        </p:nvGraphicFramePr>
        <p:xfrm>
          <a:off x="4962525" y="1693897"/>
          <a:ext cx="4181475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535131" y="4697413"/>
            <a:ext cx="1442703" cy="245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 smtClean="0">
                <a:latin typeface="+mn-lt"/>
              </a:rPr>
              <a:t>Source: </a:t>
            </a:r>
            <a:r>
              <a:rPr lang="en-US" sz="1400" dirty="0" err="1" smtClean="0">
                <a:latin typeface="+mn-lt"/>
              </a:rPr>
              <a:t>Gfk</a:t>
            </a:r>
            <a:r>
              <a:rPr lang="en-US" sz="1400" dirty="0" smtClean="0">
                <a:latin typeface="+mn-lt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3299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B7D3B17-24FA-4C43-95FA-6B7B9AA5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77" y="1272897"/>
            <a:ext cx="1074456" cy="1759053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850" y="1828800"/>
            <a:ext cx="8499335" cy="27285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develop repertory of suitable descriptors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2 focus groups online with 6 consumers 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3 cereals of market leader (chocolate, crunchy, fruit)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tasting with milk or similar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description with adjectives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Methods – Sensory repertoire</a:t>
            </a:r>
            <a:endParaRPr lang="en-US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1A748E-EDEB-4127-99F3-7D980181F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148" y="2312114"/>
            <a:ext cx="1074455" cy="17618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95FF79-7E3F-438C-B263-1BA4FE35B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542" y="3362401"/>
            <a:ext cx="1095223" cy="17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In focus group 1/2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22 </a:t>
            </a:r>
            <a:r>
              <a:rPr lang="en-US" sz="1800" dirty="0"/>
              <a:t>/24 for chocolate 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9/22 </a:t>
            </a:r>
            <a:r>
              <a:rPr lang="en-US" sz="1800" dirty="0"/>
              <a:t>for crunchy 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21/25 descriptors for fruit </a:t>
            </a:r>
            <a:r>
              <a:rPr lang="en-US" sz="1800" dirty="0" smtClean="0"/>
              <a:t>mueslis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translated using ISO norms or Oxford Shorter </a:t>
            </a:r>
            <a:r>
              <a:rPr lang="en-US" sz="1800" dirty="0" smtClean="0"/>
              <a:t>Dictionary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reduction in multiple assessment rounds to assure sufficient relevance and coverage for the three muesli types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Results sensory repertoire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16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/>
              <a:t>chewy</a:t>
            </a:r>
            <a:r>
              <a:rPr lang="de-DE" sz="1800" dirty="0"/>
              <a:t> 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 smtClean="0"/>
              <a:t>cereal</a:t>
            </a:r>
            <a:r>
              <a:rPr lang="de-DE" sz="1800" dirty="0" smtClean="0"/>
              <a:t>(</a:t>
            </a:r>
            <a:r>
              <a:rPr lang="de-DE" sz="1800" dirty="0" err="1" smtClean="0"/>
              <a:t>ly</a:t>
            </a:r>
            <a:r>
              <a:rPr lang="de-DE" sz="1800" dirty="0" smtClean="0"/>
              <a:t>)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/>
              <a:t>coarse</a:t>
            </a:r>
            <a:r>
              <a:rPr lang="de-DE" sz="1800" dirty="0"/>
              <a:t> 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/>
              <a:t>acid</a:t>
            </a:r>
            <a:r>
              <a:rPr lang="de-DE" sz="1800" dirty="0"/>
              <a:t> 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/>
              <a:t>harmonious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intensive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Repertoire of sensory descriptors</a:t>
            </a:r>
            <a:endParaRPr lang="en-US" sz="2800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bitter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/>
              <a:t>sweet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/>
              <a:t>crispy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/>
              <a:t>sour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insipid 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soft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extfeld 1"/>
          <p:cNvSpPr txBox="1"/>
          <p:nvPr/>
        </p:nvSpPr>
        <p:spPr>
          <a:xfrm>
            <a:off x="319090" y="3487270"/>
            <a:ext cx="7262694" cy="9473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+mn-lt"/>
              </a:rPr>
              <a:t>All descriptors used in CATA evaluation of 12 products by each subject.</a:t>
            </a:r>
          </a:p>
          <a:p>
            <a:pPr>
              <a:lnSpc>
                <a:spcPct val="114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CATA = check-all-that-apply</a:t>
            </a:r>
          </a:p>
        </p:txBody>
      </p:sp>
    </p:spTree>
    <p:extLst>
      <p:ext uri="{BB962C8B-B14F-4D97-AF65-F5344CB8AC3E}">
        <p14:creationId xmlns:p14="http://schemas.microsoft.com/office/powerpoint/2010/main" val="35866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45164" y="4479185"/>
            <a:ext cx="7357106" cy="430887"/>
          </a:xfrm>
        </p:spPr>
        <p:txBody>
          <a:bodyPr/>
          <a:lstStyle/>
          <a:p>
            <a:pPr algn="l"/>
            <a:r>
              <a:rPr lang="de-DE" sz="1400" dirty="0" smtClean="0"/>
              <a:t>Graph </a:t>
            </a:r>
            <a:r>
              <a:rPr lang="de-DE" sz="1400" dirty="0" err="1" smtClean="0"/>
              <a:t>shows</a:t>
            </a:r>
            <a:r>
              <a:rPr lang="de-DE" sz="1400" dirty="0" smtClean="0"/>
              <a:t> relative </a:t>
            </a:r>
            <a:r>
              <a:rPr lang="de-DE" sz="1400" dirty="0" err="1"/>
              <a:t>share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participants</a:t>
            </a:r>
            <a:r>
              <a:rPr lang="de-DE" sz="1400" dirty="0"/>
              <a:t> </a:t>
            </a:r>
            <a:r>
              <a:rPr lang="de-DE" sz="1400" dirty="0" err="1"/>
              <a:t>who</a:t>
            </a:r>
            <a:r>
              <a:rPr lang="de-DE" sz="1400" dirty="0"/>
              <a:t> </a:t>
            </a:r>
            <a:r>
              <a:rPr lang="de-DE" sz="1400" dirty="0" err="1"/>
              <a:t>checked</a:t>
            </a:r>
            <a:r>
              <a:rPr lang="de-DE" sz="1400" dirty="0"/>
              <a:t> an </a:t>
            </a:r>
            <a:r>
              <a:rPr lang="de-DE" sz="1400" dirty="0" smtClean="0"/>
              <a:t>item; </a:t>
            </a:r>
            <a:r>
              <a:rPr lang="en-US" sz="1400" dirty="0" smtClean="0"/>
              <a:t>a</a:t>
            </a:r>
            <a:r>
              <a:rPr lang="en-US" sz="1400" dirty="0"/>
              <a:t>, b, c denote significant differences at p&lt;0.05 </a:t>
            </a:r>
            <a:r>
              <a:rPr lang="en-US" sz="1400" dirty="0" err="1"/>
              <a:t>linewise</a:t>
            </a:r>
            <a:r>
              <a:rPr lang="en-US" sz="1400" dirty="0" smtClean="0"/>
              <a:t>.</a:t>
            </a:r>
            <a:endParaRPr lang="de-DE" sz="14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850" y="359243"/>
            <a:ext cx="7544244" cy="820738"/>
          </a:xfrm>
        </p:spPr>
        <p:txBody>
          <a:bodyPr/>
          <a:lstStyle/>
          <a:p>
            <a:r>
              <a:rPr lang="en-US" sz="2800" dirty="0"/>
              <a:t>Attribute description of mueslis </a:t>
            </a:r>
            <a:r>
              <a:rPr lang="en-US" sz="2800" dirty="0" smtClean="0"/>
              <a:t>and </a:t>
            </a:r>
            <a:r>
              <a:rPr lang="en-US" sz="2800" dirty="0"/>
              <a:t>mean CATA value per muesli </a:t>
            </a:r>
            <a:r>
              <a:rPr lang="en-US" sz="2800" dirty="0" smtClean="0"/>
              <a:t>type (n = 179 and 171)</a:t>
            </a:r>
            <a:endParaRPr lang="en-US" sz="28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066954"/>
              </p:ext>
            </p:extLst>
          </p:nvPr>
        </p:nvGraphicFramePr>
        <p:xfrm>
          <a:off x="323850" y="1271358"/>
          <a:ext cx="8496299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905941" y="2993064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64801" y="2911183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08550" y="2314111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43987" y="2121109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26098" y="2951194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83005" y="2764447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42969" y="3032523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82266" y="2217610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54498" y="2559345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15877" y="3084557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135553" y="2603614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107284" y="2655846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42675" y="3016150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01384" y="1920378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357504" y="1838998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021681" y="2823148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681589" y="3075153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342378" y="2931651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978153" y="3070520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642582" y="2426246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8267735" y="2440943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951061" y="3084557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292950" y="2619248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623572" y="2603614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208950" y="3072049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861985" y="2285015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509140" y="2700115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154413" y="3070520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809477" y="2899733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490906" y="2621680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130467" y="2935861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815241" y="2344442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435977" y="2603614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8425132" y="2725322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7762400" y="2580962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098728" y="2655846"/>
            <a:ext cx="157397" cy="1930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</a:t>
            </a:r>
            <a:endParaRPr lang="en-US" sz="1200" dirty="0" err="1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27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851" y="1600199"/>
            <a:ext cx="7011822" cy="31738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24 product options were taken:</a:t>
            </a:r>
          </a:p>
          <a:p>
            <a:pPr marL="715963" indent="-342900">
              <a:buFont typeface="Arial" panose="020B0604020202020204" pitchFamily="34" charset="0"/>
              <a:buChar char="‒"/>
            </a:pPr>
            <a:r>
              <a:rPr lang="en-US" sz="1800" dirty="0" smtClean="0"/>
              <a:t>6 major brands (2 national brands &amp; 4 private labels)</a:t>
            </a:r>
          </a:p>
          <a:p>
            <a:pPr marL="715963" indent="-342900">
              <a:buFont typeface="Arial" panose="020B0604020202020204" pitchFamily="34" charset="0"/>
              <a:buChar char="‒"/>
            </a:pPr>
            <a:r>
              <a:rPr lang="en-US" sz="1800" dirty="0" smtClean="0"/>
              <a:t>3 types per brand (chocolate, crunchy, fruit)</a:t>
            </a:r>
          </a:p>
          <a:p>
            <a:pPr marL="715963" indent="-342900">
              <a:buFont typeface="Arial" panose="020B0604020202020204" pitchFamily="34" charset="0"/>
              <a:buChar char="‒"/>
            </a:pPr>
            <a:r>
              <a:rPr lang="en-US" sz="1800" dirty="0"/>
              <a:t>v</a:t>
            </a:r>
            <a:r>
              <a:rPr lang="en-US" sz="1800" dirty="0" smtClean="0"/>
              <a:t>arious subtypes (no added sugar, sugar reduced, dark chocolate, 40 % fruit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Choice experiment with 24 muesli products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29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Survey set-up</a:t>
            </a:r>
            <a:endParaRPr lang="en-US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851729" y="2410500"/>
            <a:ext cx="1225093" cy="561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Attention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bias test</a:t>
            </a:r>
          </a:p>
        </p:txBody>
      </p:sp>
      <p:cxnSp>
        <p:nvCxnSpPr>
          <p:cNvPr id="6" name="Gerade Verbindung mit Pfeil 5"/>
          <p:cNvCxnSpPr>
            <a:stCxn id="2" idx="3"/>
            <a:endCxn id="7" idx="1"/>
          </p:cNvCxnSpPr>
          <p:nvPr/>
        </p:nvCxnSpPr>
        <p:spPr>
          <a:xfrm>
            <a:off x="2076822" y="2691218"/>
            <a:ext cx="1113157" cy="0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189979" y="2410500"/>
            <a:ext cx="1811393" cy="561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Choice experiments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among 24 products</a:t>
            </a:r>
          </a:p>
        </p:txBody>
      </p:sp>
      <p:cxnSp>
        <p:nvCxnSpPr>
          <p:cNvPr id="9" name="Gerade Verbindung mit Pfeil 8"/>
          <p:cNvCxnSpPr>
            <a:stCxn id="7" idx="3"/>
          </p:cNvCxnSpPr>
          <p:nvPr/>
        </p:nvCxnSpPr>
        <p:spPr>
          <a:xfrm flipV="1">
            <a:off x="5001372" y="1936307"/>
            <a:ext cx="673082" cy="754911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3"/>
          </p:cNvCxnSpPr>
          <p:nvPr/>
        </p:nvCxnSpPr>
        <p:spPr>
          <a:xfrm>
            <a:off x="5001372" y="2691218"/>
            <a:ext cx="747509" cy="776176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976536" y="1465741"/>
            <a:ext cx="1562607" cy="8421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CATA &amp;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+mn-lt"/>
              </a:rPr>
              <a:t>h</a:t>
            </a:r>
            <a:r>
              <a:rPr lang="en-US" sz="1600" dirty="0" smtClean="0">
                <a:latin typeface="+mn-lt"/>
              </a:rPr>
              <a:t>edonic liking on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12 products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76536" y="3073439"/>
            <a:ext cx="1562607" cy="8421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CATA &amp;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+mn-lt"/>
              </a:rPr>
              <a:t>h</a:t>
            </a:r>
            <a:r>
              <a:rPr lang="en-US" sz="1600" dirty="0" smtClean="0">
                <a:latin typeface="+mn-lt"/>
              </a:rPr>
              <a:t>edonic liking on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12 products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7364" y="3252654"/>
            <a:ext cx="5015797" cy="561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Dichotomous choice with 24 choice sets in three blocks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350 participants, 16,800 observations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722992" y="3989927"/>
            <a:ext cx="4994957" cy="561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Limit to choice sets with taste expectations (CATA &amp; 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hedonic) on both product options leading to 4,394 </a:t>
            </a:r>
            <a:r>
              <a:rPr lang="en-US" sz="1600" dirty="0" err="1" smtClean="0">
                <a:latin typeface="+mn-lt"/>
              </a:rPr>
              <a:t>obs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850" y="1849272"/>
            <a:ext cx="7830687" cy="270805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Innovation-driven productivity gains are required to assure food security in the face of various challenges putting production systems and ecosystems under stress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Productivity gains don’t only have to respect the need for more calories, but also “better” calories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Nutrient density and dietary quality are key aspects to fight malnutrition in all its forms (undernutrition, </a:t>
            </a:r>
            <a:r>
              <a:rPr lang="en-US" sz="1600" dirty="0" err="1" smtClean="0"/>
              <a:t>overnutrition</a:t>
            </a:r>
            <a:r>
              <a:rPr lang="en-US" sz="1600" dirty="0" smtClean="0"/>
              <a:t>, and micronutrient deficiencies)</a:t>
            </a:r>
            <a:endParaRPr lang="en-US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Introduction (1)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46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Binary forced choices are analyzed using multinomial logit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Choice determinants are 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price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type (base = fruit)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brand (base = </a:t>
            </a:r>
            <a:r>
              <a:rPr lang="en-US" sz="1800" dirty="0" err="1" smtClean="0"/>
              <a:t>vitalis</a:t>
            </a:r>
            <a:r>
              <a:rPr lang="en-US" sz="1800" dirty="0" smtClean="0"/>
              <a:t>)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labels (dummy)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CATA (m-CATA)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Rechteck 6"/>
          <p:cNvSpPr/>
          <p:nvPr/>
        </p:nvSpPr>
        <p:spPr>
          <a:xfrm>
            <a:off x="3998259" y="3373495"/>
            <a:ext cx="4061012" cy="1042602"/>
          </a:xfrm>
          <a:prstGeom prst="rect">
            <a:avLst/>
          </a:prstGeom>
          <a:solidFill>
            <a:srgbClr val="A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98259" y="2211585"/>
            <a:ext cx="4061012" cy="1042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9091" y="972001"/>
            <a:ext cx="8508999" cy="380810"/>
          </a:xfrm>
        </p:spPr>
        <p:txBody>
          <a:bodyPr/>
          <a:lstStyle/>
          <a:p>
            <a:r>
              <a:rPr lang="en-US" dirty="0" smtClean="0"/>
              <a:t>Choice modelling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180788" y="2247445"/>
                <a:ext cx="3610925" cy="2630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Label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𝑛𝑗𝑡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𝑡𝑦𝑝𝑒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𝑛𝑗𝑡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𝑏𝑟𝑎𝑛𝑑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𝑛𝑗𝑡</m:t>
                          </m:r>
                        </m:sub>
                      </m:sSub>
                    </m:oMath>
                  </m:oMathPara>
                </a14:m>
                <a:endParaRPr lang="de-DE" sz="16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𝑛𝑗𝑡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𝑙𝑎𝑏𝑒𝑙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𝑛𝑗𝑡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𝑛𝑗𝑡</m:t>
                        </m:r>
                      </m:sub>
                    </m:sSub>
                  </m:oMath>
                </a14:m>
                <a:r>
                  <a:rPr lang="de-DE" sz="1600" dirty="0" smtClean="0">
                    <a:latin typeface="+mn-lt"/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endParaRPr lang="de-DE" sz="1600" dirty="0" smtClean="0">
                  <a:latin typeface="+mn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600" b="1" dirty="0" smtClean="0">
                    <a:latin typeface="+mn-lt"/>
                  </a:rPr>
                  <a:t>CATA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𝑛𝑗𝑡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𝑡𝑦𝑝𝑒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𝑛𝑗𝑡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𝑏𝑟𝑎𝑛𝑑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𝑛𝑗𝑡</m:t>
                          </m:r>
                        </m:sub>
                      </m:sSub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𝑛𝑗𝑡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𝐶𝐴𝑇𝐴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𝑛𝑗𝑡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𝑛𝑗𝑡</m:t>
                        </m:r>
                      </m:sub>
                    </m:sSub>
                  </m:oMath>
                </a14:m>
                <a:r>
                  <a:rPr lang="de-DE" sz="1600" dirty="0"/>
                  <a:t> </a:t>
                </a:r>
              </a:p>
              <a:p>
                <a:pPr>
                  <a:lnSpc>
                    <a:spcPct val="114000"/>
                  </a:lnSpc>
                </a:pPr>
                <a:endParaRPr lang="de-DE" sz="1600" dirty="0" smtClean="0">
                  <a:latin typeface="+mn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600" dirty="0">
                    <a:latin typeface="+mn-lt"/>
                  </a:rPr>
                  <a:t> </a:t>
                </a:r>
                <a:r>
                  <a:rPr lang="de-DE" sz="1600" dirty="0" smtClean="0">
                    <a:latin typeface="+mn-lt"/>
                  </a:rPr>
                  <a:t>           </a:t>
                </a:r>
                <a:r>
                  <a:rPr lang="de-DE" sz="1600" dirty="0" err="1" smtClean="0">
                    <a:latin typeface="+mn-lt"/>
                  </a:rPr>
                  <a:t>with</a:t>
                </a:r>
                <a:r>
                  <a:rPr lang="de-DE" sz="16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𝑛𝑗𝑡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𝐼𝐼𝐷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𝐸𝑉</m:t>
                    </m:r>
                  </m:oMath>
                </a14:m>
                <a:r>
                  <a:rPr lang="de-DE" sz="1600" dirty="0" smtClean="0">
                    <a:latin typeface="+mn-lt"/>
                  </a:rPr>
                  <a:t> type I</a:t>
                </a: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788" y="2247445"/>
                <a:ext cx="3610925" cy="2630015"/>
              </a:xfrm>
              <a:prstGeom prst="rect">
                <a:avLst/>
              </a:prstGeom>
              <a:blipFill>
                <a:blip r:embed="rId2"/>
                <a:stretch>
                  <a:fillRect l="-3547" t="-2088" b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8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456665"/>
              </p:ext>
            </p:extLst>
          </p:nvPr>
        </p:nvGraphicFramePr>
        <p:xfrm>
          <a:off x="324000" y="738687"/>
          <a:ext cx="8499474" cy="2763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16579">
                  <a:extLst>
                    <a:ext uri="{9D8B030D-6E8A-4147-A177-3AD203B41FA5}">
                      <a16:colId xmlns:a16="http://schemas.microsoft.com/office/drawing/2014/main" val="4013021843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82001614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335094048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17360680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688839477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529100553"/>
                    </a:ext>
                  </a:extLst>
                </a:gridCol>
              </a:tblGrid>
              <a:tr h="2645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Variables</a:t>
                      </a:r>
                      <a:r>
                        <a:rPr lang="de-DE" sz="1400" u="none" strike="noStrike" baseline="30000" dirty="0" err="1" smtClean="0">
                          <a:effectLst/>
                          <a:latin typeface="+mn-lt"/>
                        </a:rPr>
                        <a:t>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label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cata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Variables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80238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err="1">
                          <a:effectLst/>
                          <a:latin typeface="+mn-lt"/>
                        </a:rPr>
                        <a:t>price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0.410***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0.485***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0.818</a:t>
                      </a:r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0.441***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err="1">
                          <a:effectLst/>
                          <a:latin typeface="+mn-lt"/>
                        </a:rPr>
                        <a:t>price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4159837814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crunchy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0.689***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1.151***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1.752***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0.631***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crunchy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35093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chocolate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0.494***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0.916***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1.741***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0.341***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chocolate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556035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049369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attributes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descriptors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811252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824789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06298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16,800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16,800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4,394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4,394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694557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Correct Prediction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Correct Prediction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177299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238532"/>
            <a:ext cx="8499335" cy="410369"/>
          </a:xfrm>
        </p:spPr>
        <p:txBody>
          <a:bodyPr/>
          <a:lstStyle/>
          <a:p>
            <a:r>
              <a:rPr lang="en-US" sz="3200" dirty="0" smtClean="0"/>
              <a:t>Multinomial logit estimation</a:t>
            </a:r>
            <a:endParaRPr lang="en-US" sz="3200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2438400" y="3664431"/>
            <a:ext cx="1" cy="25997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3890683" y="3664430"/>
            <a:ext cx="1" cy="25997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689102" y="4048635"/>
            <a:ext cx="3020058" cy="5379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using labels or mean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cata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allows </a:t>
            </a:r>
          </a:p>
          <a:p>
            <a:pPr algn="ctr">
              <a:lnSpc>
                <a:spcPct val="114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 including both subsamples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30306" y="4840941"/>
            <a:ext cx="2220160" cy="1607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00" baseline="30000" dirty="0" smtClean="0">
                <a:latin typeface="+mn-lt"/>
              </a:rPr>
              <a:t>a </a:t>
            </a:r>
            <a:r>
              <a:rPr lang="en-US" sz="1000" dirty="0" smtClean="0">
                <a:latin typeface="+mn-lt"/>
              </a:rPr>
              <a:t>All models control for package weight.</a:t>
            </a:r>
            <a:endParaRPr lang="en-US" sz="1000" baseline="30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97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144228"/>
              </p:ext>
            </p:extLst>
          </p:nvPr>
        </p:nvGraphicFramePr>
        <p:xfrm>
          <a:off x="324000" y="738687"/>
          <a:ext cx="8499474" cy="2763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16579">
                  <a:extLst>
                    <a:ext uri="{9D8B030D-6E8A-4147-A177-3AD203B41FA5}">
                      <a16:colId xmlns:a16="http://schemas.microsoft.com/office/drawing/2014/main" val="4013021843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82001614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335094048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17360680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688839477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529100553"/>
                    </a:ext>
                  </a:extLst>
                </a:gridCol>
              </a:tblGrid>
              <a:tr h="2645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Variables</a:t>
                      </a:r>
                      <a:r>
                        <a:rPr lang="de-DE" sz="1400" u="none" strike="noStrike" baseline="30000" dirty="0" err="1" smtClean="0">
                          <a:effectLst/>
                          <a:latin typeface="+mn-lt"/>
                        </a:rPr>
                        <a:t>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label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mcata-full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mcata-red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cata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Variables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80238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err="1">
                          <a:effectLst/>
                          <a:latin typeface="+mn-lt"/>
                        </a:rPr>
                        <a:t>price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0.410***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0.485***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0.818</a:t>
                      </a:r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0.441***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err="1">
                          <a:effectLst/>
                          <a:latin typeface="+mn-lt"/>
                        </a:rPr>
                        <a:t>price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4159837814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crunchy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0.689***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1.151***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1.752***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0.631***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crunchy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35093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chocolate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0.494***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0.916***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1.741***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0.341***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chocolate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556035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049369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attributes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descriptors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811252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824789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06298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16,800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16,800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4,394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4,394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694557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Correct Prediction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Correct Prediction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177299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238532"/>
            <a:ext cx="8499335" cy="410369"/>
          </a:xfrm>
        </p:spPr>
        <p:txBody>
          <a:bodyPr/>
          <a:lstStyle/>
          <a:p>
            <a:r>
              <a:rPr lang="en-US" sz="3200" dirty="0" smtClean="0"/>
              <a:t>Multinomial logit estimation</a:t>
            </a:r>
            <a:endParaRPr lang="en-US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30306" y="4840941"/>
            <a:ext cx="2220160" cy="1607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00" baseline="30000" dirty="0" smtClean="0">
                <a:latin typeface="+mn-lt"/>
              </a:rPr>
              <a:t>a </a:t>
            </a:r>
            <a:r>
              <a:rPr lang="en-US" sz="1000" dirty="0" smtClean="0">
                <a:latin typeface="+mn-lt"/>
              </a:rPr>
              <a:t>All models control for package weight.</a:t>
            </a:r>
            <a:endParaRPr lang="en-US" sz="1000" baseline="30000" dirty="0" smtClean="0">
              <a:latin typeface="+mn-lt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5253319" y="3606832"/>
            <a:ext cx="1" cy="25997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6778066" y="3624533"/>
            <a:ext cx="1" cy="25997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74350" y="3967420"/>
            <a:ext cx="2596027" cy="842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individual values reduce sample but improve depiction of heterogeneity</a:t>
            </a:r>
          </a:p>
        </p:txBody>
      </p:sp>
    </p:spTree>
    <p:extLst>
      <p:ext uri="{BB962C8B-B14F-4D97-AF65-F5344CB8AC3E}">
        <p14:creationId xmlns:p14="http://schemas.microsoft.com/office/powerpoint/2010/main" val="37920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463480"/>
              </p:ext>
            </p:extLst>
          </p:nvPr>
        </p:nvGraphicFramePr>
        <p:xfrm>
          <a:off x="324000" y="738687"/>
          <a:ext cx="8499474" cy="2763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16579">
                  <a:extLst>
                    <a:ext uri="{9D8B030D-6E8A-4147-A177-3AD203B41FA5}">
                      <a16:colId xmlns:a16="http://schemas.microsoft.com/office/drawing/2014/main" val="4013021843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82001614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335094048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17360680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688839477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529100553"/>
                    </a:ext>
                  </a:extLst>
                </a:gridCol>
              </a:tblGrid>
              <a:tr h="2645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Variables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label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mcata-full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mcata-red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cata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Variables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80238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  <a:latin typeface="+mn-lt"/>
                        </a:rPr>
                        <a:t>price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0.410***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0.485***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0.818</a:t>
                      </a:r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0.441***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  <a:latin typeface="+mn-lt"/>
                        </a:rPr>
                        <a:t>price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4159837814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crunchy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0.689***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1.151***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1.752***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0.631***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crunchy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335093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chocolate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0.494***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0.916***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1.741***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0.341***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  <a:latin typeface="+mn-lt"/>
                        </a:rPr>
                        <a:t>chocolate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556035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049369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attributes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catas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811252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824789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561577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16,800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4,394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16,800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4,394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694557"/>
                  </a:ext>
                </a:extLst>
              </a:tr>
              <a:tr h="1907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Correct Prediction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Correct Prediction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177299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238532"/>
            <a:ext cx="8499335" cy="410369"/>
          </a:xfrm>
        </p:spPr>
        <p:txBody>
          <a:bodyPr/>
          <a:lstStyle/>
          <a:p>
            <a:r>
              <a:rPr lang="en-US" sz="3200" dirty="0" smtClean="0"/>
              <a:t>Multinomial logit estimation</a:t>
            </a:r>
            <a:endParaRPr lang="en-US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457200" y="4320988"/>
            <a:ext cx="5405326" cy="257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The marginal utility of income is fairly stable across models.</a:t>
            </a:r>
          </a:p>
        </p:txBody>
      </p:sp>
    </p:spTree>
    <p:extLst>
      <p:ext uri="{BB962C8B-B14F-4D97-AF65-F5344CB8AC3E}">
        <p14:creationId xmlns:p14="http://schemas.microsoft.com/office/powerpoint/2010/main" val="42824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494753"/>
              </p:ext>
            </p:extLst>
          </p:nvPr>
        </p:nvGraphicFramePr>
        <p:xfrm>
          <a:off x="324000" y="738687"/>
          <a:ext cx="8499474" cy="3834627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1416579">
                  <a:extLst>
                    <a:ext uri="{9D8B030D-6E8A-4147-A177-3AD203B41FA5}">
                      <a16:colId xmlns:a16="http://schemas.microsoft.com/office/drawing/2014/main" val="4013021843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82001614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335094048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17360680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688839477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529100553"/>
                    </a:ext>
                  </a:extLst>
                </a:gridCol>
              </a:tblGrid>
              <a:tr h="4103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Variables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label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mcata-full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mcata-red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cata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Variables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80238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</a:rPr>
                        <a:t>dark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0.099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-5.919**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-.8.353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0.143**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bitter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049369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</a:rPr>
                        <a:t>less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sweet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0.580***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-2.832***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-8.397***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0.054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sweet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555800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without sugar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0.051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0.174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0.330***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crispy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811252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</a:rPr>
                        <a:t>whole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grain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0.344***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0.016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-6.319*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0.074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sour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824789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less fat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0.195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-2.744*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0.214*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insipid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12056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fruitpercent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0.268**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0.466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-1.798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0.286***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</a:rPr>
                        <a:t>soft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750782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0.840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0.302**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chewy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714549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1.920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3.587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0.411***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 smtClean="0">
                          <a:effectLst/>
                        </a:rPr>
                        <a:t>cereal</a:t>
                      </a:r>
                      <a:r>
                        <a:rPr lang="de-DE" sz="1400" b="1" u="none" strike="noStrike" dirty="0" smtClean="0">
                          <a:effectLst/>
                        </a:rPr>
                        <a:t>(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ly</a:t>
                      </a:r>
                      <a:r>
                        <a:rPr lang="de-DE" sz="1400" b="1" u="none" strike="noStrike" dirty="0" smtClean="0">
                          <a:effectLst/>
                        </a:rPr>
                        <a:t>)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74908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-0.601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-2.894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0.239***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</a:rPr>
                        <a:t>coarse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08379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1.320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2.046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0.169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acid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474377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-0.543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-8.682*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0.443***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harmonious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12941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2.871***</a:t>
                      </a:r>
                      <a:endParaRPr lang="en-US" sz="1400" b="1" dirty="0"/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5.270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0.522***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</a:rPr>
                        <a:t>intensive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821164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238532"/>
            <a:ext cx="8499335" cy="410369"/>
          </a:xfrm>
        </p:spPr>
        <p:txBody>
          <a:bodyPr/>
          <a:lstStyle/>
          <a:p>
            <a:r>
              <a:rPr lang="en-US" sz="3200" dirty="0" smtClean="0"/>
              <a:t>Multinomial logit estimation</a:t>
            </a:r>
            <a:endParaRPr lang="en-US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466164" y="3146611"/>
            <a:ext cx="2115672" cy="1122871"/>
          </a:xfrm>
          <a:prstGeom prst="rect">
            <a:avLst/>
          </a:prstGeom>
          <a:solidFill>
            <a:srgbClr val="64A0C8">
              <a:alpha val="21176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 smtClean="0">
                <a:latin typeface="+mn-lt"/>
              </a:rPr>
              <a:t>less sweet </a:t>
            </a:r>
            <a:r>
              <a:rPr lang="en-US" sz="1600" dirty="0" smtClean="0">
                <a:latin typeface="+mn-lt"/>
              </a:rPr>
              <a:t>addresses specific segment</a:t>
            </a:r>
          </a:p>
          <a:p>
            <a:pPr>
              <a:lnSpc>
                <a:spcPct val="114000"/>
              </a:lnSpc>
            </a:pPr>
            <a:r>
              <a:rPr lang="en-US" sz="1600" b="1" dirty="0" smtClean="0">
                <a:latin typeface="+mn-lt"/>
              </a:rPr>
              <a:t>without added sugar </a:t>
            </a:r>
            <a:r>
              <a:rPr lang="en-US" sz="1600" dirty="0" smtClean="0">
                <a:latin typeface="+mn-lt"/>
              </a:rPr>
              <a:t>is not appreciated</a:t>
            </a:r>
          </a:p>
        </p:txBody>
      </p:sp>
    </p:spTree>
    <p:extLst>
      <p:ext uri="{BB962C8B-B14F-4D97-AF65-F5344CB8AC3E}">
        <p14:creationId xmlns:p14="http://schemas.microsoft.com/office/powerpoint/2010/main" val="1763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596589"/>
              </p:ext>
            </p:extLst>
          </p:nvPr>
        </p:nvGraphicFramePr>
        <p:xfrm>
          <a:off x="324000" y="738687"/>
          <a:ext cx="8499474" cy="3834627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1416579">
                  <a:extLst>
                    <a:ext uri="{9D8B030D-6E8A-4147-A177-3AD203B41FA5}">
                      <a16:colId xmlns:a16="http://schemas.microsoft.com/office/drawing/2014/main" val="4013021843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82001614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335094048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17360680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688839477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529100553"/>
                    </a:ext>
                  </a:extLst>
                </a:gridCol>
              </a:tblGrid>
              <a:tr h="4103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Variables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label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mcata-full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mcata-red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cata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Variables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80238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</a:rPr>
                        <a:t>dark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0.099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-5.919**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-.8.353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0.143**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bitter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60384842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</a:rPr>
                        <a:t>less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sweet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0.580***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-2.832***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-8.397***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0.054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sweet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049369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without sugar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0.051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0.174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0.330***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crispy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555800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</a:rPr>
                        <a:t>whole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grain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0.344***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0.016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-6.319*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0.074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sour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811252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less fat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0.195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-2.744*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0.214*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insipid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824789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fruitpercent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0.268**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0.466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-1.798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0.286***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</a:rPr>
                        <a:t>soft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12056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0.840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0.302**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chewy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750782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1.920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3.587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0.411***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 smtClean="0">
                          <a:effectLst/>
                        </a:rPr>
                        <a:t>cereal</a:t>
                      </a:r>
                      <a:r>
                        <a:rPr lang="de-DE" sz="1400" b="1" u="none" strike="noStrike" dirty="0" smtClean="0">
                          <a:effectLst/>
                        </a:rPr>
                        <a:t>(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ly</a:t>
                      </a:r>
                      <a:r>
                        <a:rPr lang="de-DE" sz="1400" b="1" u="none" strike="noStrike" dirty="0" smtClean="0">
                          <a:effectLst/>
                        </a:rPr>
                        <a:t>)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714549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-0.601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-2.894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0.239***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</a:rPr>
                        <a:t>coarse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74908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1.320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2.046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0.169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acid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08379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-0.543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-8.682*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0.443***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harmonious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474377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2.871***</a:t>
                      </a:r>
                      <a:endParaRPr lang="en-US" sz="1400" b="1" dirty="0"/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5.270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0.522***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</a:rPr>
                        <a:t>intensive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12941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238532"/>
            <a:ext cx="8499335" cy="410369"/>
          </a:xfrm>
        </p:spPr>
        <p:txBody>
          <a:bodyPr/>
          <a:lstStyle/>
          <a:p>
            <a:r>
              <a:rPr lang="en-US" sz="3200" dirty="0" smtClean="0"/>
              <a:t>Multinomial logit estimation</a:t>
            </a:r>
            <a:endParaRPr lang="en-US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23850" y="3424517"/>
            <a:ext cx="3082738" cy="842154"/>
          </a:xfrm>
          <a:prstGeom prst="rect">
            <a:avLst/>
          </a:prstGeom>
          <a:solidFill>
            <a:srgbClr val="A2AD00">
              <a:alpha val="18039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Perceived as sweet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and insipid reduces choice likelihood while perceived intensive increases it. </a:t>
            </a:r>
          </a:p>
        </p:txBody>
      </p:sp>
    </p:spTree>
    <p:extLst>
      <p:ext uri="{BB962C8B-B14F-4D97-AF65-F5344CB8AC3E}">
        <p14:creationId xmlns:p14="http://schemas.microsoft.com/office/powerpoint/2010/main" val="14450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/>
          </p:nvPr>
        </p:nvGraphicFramePr>
        <p:xfrm>
          <a:off x="324000" y="738687"/>
          <a:ext cx="8499474" cy="3834627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1416579">
                  <a:extLst>
                    <a:ext uri="{9D8B030D-6E8A-4147-A177-3AD203B41FA5}">
                      <a16:colId xmlns:a16="http://schemas.microsoft.com/office/drawing/2014/main" val="4013021843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82001614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335094048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17360680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688839477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529100553"/>
                    </a:ext>
                  </a:extLst>
                </a:gridCol>
              </a:tblGrid>
              <a:tr h="4103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Variables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label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mcata-full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mcata-red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cata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Variables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80238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</a:rPr>
                        <a:t>dark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0.099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-5.919**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-.8.353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0.143**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bitter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60384842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</a:rPr>
                        <a:t>less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sweet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0.580***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-2.832***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-8.397***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0.054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sweet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049369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without sugar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0.051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0.174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0.330***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crispy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555800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</a:rPr>
                        <a:t>whole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grain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0.344***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0.016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-6.319*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0.074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sour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811252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less fat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0.195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-2.744*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0.214*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insipid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824789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fruitpercent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-</a:t>
                      </a:r>
                      <a:r>
                        <a:rPr lang="de-DE" sz="1400" u="none" strike="noStrike" dirty="0" smtClean="0">
                          <a:effectLst/>
                        </a:rPr>
                        <a:t>0.268**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0.466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-1.798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0.286***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</a:rPr>
                        <a:t>soft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12056"/>
                  </a:ext>
                </a:extLst>
              </a:tr>
              <a:tr h="20779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0.840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0.302**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chewy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750782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1.920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3.587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0.411***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 smtClean="0">
                          <a:effectLst/>
                        </a:rPr>
                        <a:t>cereal</a:t>
                      </a:r>
                      <a:r>
                        <a:rPr lang="de-DE" sz="1400" b="1" u="none" strike="noStrike" dirty="0" smtClean="0">
                          <a:effectLst/>
                        </a:rPr>
                        <a:t>(</a:t>
                      </a:r>
                      <a:r>
                        <a:rPr lang="de-DE" sz="1400" b="1" u="none" strike="noStrike" dirty="0" err="1" smtClean="0">
                          <a:effectLst/>
                        </a:rPr>
                        <a:t>ly</a:t>
                      </a:r>
                      <a:r>
                        <a:rPr lang="de-DE" sz="1400" b="1" u="none" strike="noStrike" dirty="0" smtClean="0">
                          <a:effectLst/>
                        </a:rPr>
                        <a:t>)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714549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-0.601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-2.894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-</a:t>
                      </a:r>
                      <a:r>
                        <a:rPr lang="de-DE" sz="1400" b="1" u="none" strike="noStrike" dirty="0" smtClean="0">
                          <a:effectLst/>
                        </a:rPr>
                        <a:t>0.239***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</a:rPr>
                        <a:t>coarse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74908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1.320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2.046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0.169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acid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08379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-0.543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-8.682*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0.443***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harmonious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474377"/>
                  </a:ext>
                </a:extLst>
              </a:tr>
              <a:tr h="278460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2.871***</a:t>
                      </a:r>
                      <a:endParaRPr lang="en-US" sz="1400" b="1" dirty="0"/>
                    </a:p>
                  </a:txBody>
                  <a:tcPr marL="180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5.270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</a:rPr>
                        <a:t>0.522***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</a:rPr>
                        <a:t>intensive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12941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238532"/>
            <a:ext cx="8499335" cy="410369"/>
          </a:xfrm>
        </p:spPr>
        <p:txBody>
          <a:bodyPr/>
          <a:lstStyle/>
          <a:p>
            <a:r>
              <a:rPr lang="en-US" sz="3200" dirty="0" smtClean="0"/>
              <a:t>Multinomial logit estimation</a:t>
            </a:r>
            <a:endParaRPr lang="en-US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23850" y="2889007"/>
            <a:ext cx="3082738" cy="1684307"/>
          </a:xfrm>
          <a:prstGeom prst="rect">
            <a:avLst/>
          </a:prstGeom>
          <a:solidFill>
            <a:srgbClr val="A2AD00">
              <a:alpha val="18039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Reducing the sample to use individual perceptions makes the estimates less reliable, the significance of many individual perceptions shows the role of heterogeneity.</a:t>
            </a:r>
          </a:p>
        </p:txBody>
      </p:sp>
    </p:spTree>
    <p:extLst>
      <p:ext uri="{BB962C8B-B14F-4D97-AF65-F5344CB8AC3E}">
        <p14:creationId xmlns:p14="http://schemas.microsoft.com/office/powerpoint/2010/main" val="33139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307424"/>
              </p:ext>
            </p:extLst>
          </p:nvPr>
        </p:nvGraphicFramePr>
        <p:xfrm>
          <a:off x="323850" y="738687"/>
          <a:ext cx="8499474" cy="31343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16579">
                  <a:extLst>
                    <a:ext uri="{9D8B030D-6E8A-4147-A177-3AD203B41FA5}">
                      <a16:colId xmlns:a16="http://schemas.microsoft.com/office/drawing/2014/main" val="4013021843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82001614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335094048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3517360680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688839477"/>
                    </a:ext>
                  </a:extLst>
                </a:gridCol>
                <a:gridCol w="1416579">
                  <a:extLst>
                    <a:ext uri="{9D8B030D-6E8A-4147-A177-3AD203B41FA5}">
                      <a16:colId xmlns:a16="http://schemas.microsoft.com/office/drawing/2014/main" val="2529100553"/>
                    </a:ext>
                  </a:extLst>
                </a:gridCol>
              </a:tblGrid>
              <a:tr h="2745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Variables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label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mcata-full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mcata-red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err="1" smtClean="0">
                          <a:effectLst/>
                          <a:latin typeface="+mn-lt"/>
                        </a:rPr>
                        <a:t>cata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Variables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80238"/>
                  </a:ext>
                </a:extLst>
              </a:tr>
              <a:tr h="2160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err="1">
                          <a:effectLst/>
                          <a:latin typeface="+mn-lt"/>
                        </a:rPr>
                        <a:t>price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 -0.410***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0.485***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0.818</a:t>
                      </a:r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u="none" strike="noStrike" dirty="0" smtClean="0">
                          <a:effectLst/>
                          <a:latin typeface="+mn-lt"/>
                        </a:rPr>
                        <a:t>0.441***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u="none" strike="noStrike" dirty="0" err="1">
                          <a:effectLst/>
                          <a:latin typeface="+mn-lt"/>
                        </a:rPr>
                        <a:t>price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9837814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  <a:latin typeface="+mn-lt"/>
                        </a:rPr>
                        <a:t>crunchy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  0.689***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 1.151***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 1.752***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 0.631***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  <a:latin typeface="+mn-lt"/>
                        </a:rPr>
                        <a:t>crunchy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83561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  <a:latin typeface="+mn-lt"/>
                        </a:rPr>
                        <a:t>chocolate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  0.494***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 0.916***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 1.741***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 0.341***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err="1">
                          <a:effectLst/>
                          <a:latin typeface="+mn-lt"/>
                        </a:rPr>
                        <a:t>chocolate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82953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lidl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0.594***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0.245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-1.481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effectLst/>
                          <a:latin typeface="+mn-lt"/>
                        </a:rPr>
                        <a:t>-0.361**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lidl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335093"/>
                  </a:ext>
                </a:extLst>
              </a:tr>
              <a:tr h="2160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edeka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0.153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0.701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  <a:latin typeface="+mn-lt"/>
                        </a:rPr>
                        <a:t>-0.044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edeka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600682"/>
                  </a:ext>
                </a:extLst>
              </a:tr>
              <a:tr h="2160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knusperone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0.246**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0.163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-0.731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-0.146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knusperone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314813"/>
                  </a:ext>
                </a:extLst>
              </a:tr>
              <a:tr h="2160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koelln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0.172**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0.158*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-0.388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0.142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koelln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313582"/>
                  </a:ext>
                </a:extLst>
              </a:tr>
              <a:tr h="2160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rewe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0.445***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0.168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-0.610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0.033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00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rewe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556035"/>
                  </a:ext>
                </a:extLst>
              </a:tr>
              <a:tr h="216073"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2709843"/>
                  </a:ext>
                </a:extLst>
              </a:tr>
              <a:tr h="2160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16,800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4,394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4,394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0384842"/>
                  </a:ext>
                </a:extLst>
              </a:tr>
              <a:tr h="21607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Correct Prediction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Correct Prediction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0" anchor="ctr"/>
                </a:tc>
                <a:extLst>
                  <a:ext uri="{0D108BD9-81ED-4DB2-BD59-A6C34878D82A}">
                    <a16:rowId xmlns:a16="http://schemas.microsoft.com/office/drawing/2014/main" val="1671556732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238532"/>
            <a:ext cx="8499335" cy="410369"/>
          </a:xfrm>
        </p:spPr>
        <p:txBody>
          <a:bodyPr/>
          <a:lstStyle/>
          <a:p>
            <a:r>
              <a:rPr lang="en-US" sz="3200" dirty="0" smtClean="0"/>
              <a:t>Multinomial logit estimation</a:t>
            </a:r>
            <a:endParaRPr lang="en-US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23850" y="4383742"/>
            <a:ext cx="7030771" cy="5614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latin typeface="+mn-lt"/>
              </a:rPr>
              <a:t>U</a:t>
            </a:r>
            <a:r>
              <a:rPr lang="en-US" sz="1600" dirty="0" smtClean="0">
                <a:latin typeface="+mn-lt"/>
              </a:rPr>
              <a:t>sing average values for </a:t>
            </a:r>
            <a:r>
              <a:rPr lang="en-US" sz="1600" dirty="0" err="1" smtClean="0">
                <a:latin typeface="+mn-lt"/>
              </a:rPr>
              <a:t>cata</a:t>
            </a:r>
            <a:r>
              <a:rPr lang="en-US" sz="1600" dirty="0" smtClean="0">
                <a:latin typeface="+mn-lt"/>
              </a:rPr>
              <a:t> / sensory properties reduces the role of brand. 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Most likely because heterogeneity in product appeal is picked up thru </a:t>
            </a:r>
            <a:r>
              <a:rPr lang="en-US" sz="1600" dirty="0" err="1" smtClean="0">
                <a:latin typeface="+mn-lt"/>
              </a:rPr>
              <a:t>cata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2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850" y="1600199"/>
            <a:ext cx="8499335" cy="317381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large variety of highly differentiated food products in modern consumer markets make it necessary to understand the heterogeneous consumer response to marketing strategies and public food policies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overall public interventions to address public health goals have limited impact because of the heterogeneous response (Just &amp; </a:t>
            </a:r>
            <a:r>
              <a:rPr lang="en-US" sz="1800" dirty="0" err="1" smtClean="0"/>
              <a:t>Gabrielyan</a:t>
            </a:r>
            <a:r>
              <a:rPr lang="en-US" sz="1800" dirty="0" smtClean="0"/>
              <a:t>, 2016)</a:t>
            </a:r>
            <a:endParaRPr lang="en-US" dirty="0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in a competitive market environment consumers are not only influenced by specific nutrition information via nutrient content and FOP labels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more likely the overall product appeal plays a major role in the formation of product perception, taste expectation, and taste experience.</a:t>
            </a:r>
            <a:endParaRPr lang="en-US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Conclusion (1)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0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850" y="1600199"/>
            <a:ext cx="8499335" cy="317381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our results show that muesli brands and types capture part of this heterogeneity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addressing consumers based on their sensory preference profiles may help to improve the effectiveness of policies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strong preference for “less sweet” cereals suggests that the role of “unhealthy=tasty” intuition is overstated (confirming Staudigel &amp; Anders, 2020)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impact of product appeal can be further studied by attentional bias test (i.e., dot probe test – analysis ongoing)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further study of heterogeneity by random parameter and latent class models</a:t>
            </a:r>
            <a:endParaRPr lang="en-US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Conclusion (2)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61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49" y="941949"/>
            <a:ext cx="8499335" cy="410369"/>
          </a:xfrm>
        </p:spPr>
        <p:txBody>
          <a:bodyPr/>
          <a:lstStyle/>
          <a:p>
            <a:r>
              <a:rPr lang="en-US" sz="2800" dirty="0" smtClean="0"/>
              <a:t>Introduction (2)</a:t>
            </a:r>
            <a:endParaRPr lang="en-US" sz="2800" dirty="0"/>
          </a:p>
        </p:txBody>
      </p:sp>
      <p:sp>
        <p:nvSpPr>
          <p:cNvPr id="7" name="Inhaltsplatzhalter 4"/>
          <p:cNvSpPr>
            <a:spLocks noGrp="1"/>
          </p:cNvSpPr>
          <p:nvPr>
            <p:ph idx="14"/>
          </p:nvPr>
        </p:nvSpPr>
        <p:spPr>
          <a:xfrm>
            <a:off x="412490" y="1554696"/>
            <a:ext cx="4014074" cy="2985433"/>
          </a:xfrm>
        </p:spPr>
        <p:txBody>
          <a:bodyPr/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 smtClean="0">
                <a:solidFill>
                  <a:schemeClr val="accent1"/>
                </a:solidFill>
              </a:rPr>
              <a:t>Unbalanced nutrient intakes </a:t>
            </a:r>
            <a:r>
              <a:rPr lang="en-US" sz="1600" i="0" dirty="0" smtClean="0"/>
              <a:t>and </a:t>
            </a:r>
            <a:r>
              <a:rPr lang="en-US" sz="1600" b="1" i="0" dirty="0" smtClean="0">
                <a:solidFill>
                  <a:schemeClr val="accent1"/>
                </a:solidFill>
              </a:rPr>
              <a:t>unhealthy </a:t>
            </a:r>
            <a:r>
              <a:rPr lang="en-US" sz="1600" b="1" i="0" dirty="0">
                <a:solidFill>
                  <a:schemeClr val="accent1"/>
                </a:solidFill>
              </a:rPr>
              <a:t>diets </a:t>
            </a:r>
            <a:r>
              <a:rPr lang="en-US" sz="1600" i="0" dirty="0" smtClean="0"/>
              <a:t>as key </a:t>
            </a:r>
            <a:r>
              <a:rPr lang="en-US" sz="1600" i="0" dirty="0"/>
              <a:t>risk </a:t>
            </a:r>
            <a:r>
              <a:rPr lang="en-US" sz="1600" i="0" dirty="0" smtClean="0"/>
              <a:t>factors </a:t>
            </a:r>
            <a:r>
              <a:rPr lang="en-US" sz="1600" i="0" dirty="0"/>
              <a:t>for </a:t>
            </a:r>
            <a:r>
              <a:rPr lang="en-US" sz="1600" i="0" dirty="0" smtClean="0"/>
              <a:t>cardiovascular </a:t>
            </a:r>
            <a:r>
              <a:rPr lang="en-US" sz="1600" i="0" dirty="0"/>
              <a:t>diseases, some cancers, and t</a:t>
            </a:r>
            <a:r>
              <a:rPr lang="en-US" sz="1600" i="0" dirty="0" smtClean="0"/>
              <a:t>ype-II-diabetes</a:t>
            </a:r>
            <a:r>
              <a:rPr lang="en-US" sz="1600" i="0" dirty="0"/>
              <a:t>.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0" dirty="0"/>
              <a:t>M</a:t>
            </a:r>
            <a:r>
              <a:rPr lang="en-US" sz="1600" i="0" dirty="0" smtClean="0"/>
              <a:t>ajor </a:t>
            </a:r>
            <a:r>
              <a:rPr lang="en-US" sz="1600" i="0" dirty="0"/>
              <a:t>contributor to the rapid global rise in </a:t>
            </a:r>
            <a:r>
              <a:rPr lang="en-US" sz="1600" b="1" i="0" dirty="0">
                <a:solidFill>
                  <a:schemeClr val="accent1"/>
                </a:solidFill>
              </a:rPr>
              <a:t>overweight and </a:t>
            </a:r>
            <a:r>
              <a:rPr lang="en-US" sz="1600" b="1" i="0" dirty="0" smtClean="0">
                <a:solidFill>
                  <a:schemeClr val="accent1"/>
                </a:solidFill>
              </a:rPr>
              <a:t>obesity</a:t>
            </a:r>
          </a:p>
          <a:p>
            <a:pPr algn="l">
              <a:spcAft>
                <a:spcPts val="600"/>
              </a:spcAft>
            </a:pPr>
            <a:endParaRPr lang="de-DE" b="1" i="0" dirty="0" smtClean="0"/>
          </a:p>
          <a:p>
            <a:pPr algn="l">
              <a:spcAft>
                <a:spcPts val="600"/>
              </a:spcAft>
            </a:pPr>
            <a:r>
              <a:rPr lang="de-DE" sz="1600" b="1" i="0" dirty="0" smtClean="0"/>
              <a:t>WHO </a:t>
            </a:r>
            <a:r>
              <a:rPr lang="de-DE" sz="1600" b="1" i="0" dirty="0" err="1" smtClean="0"/>
              <a:t>estimates</a:t>
            </a:r>
            <a:r>
              <a:rPr lang="de-DE" sz="1600" b="1" i="0" dirty="0" smtClean="0"/>
              <a:t> for 2016: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i="0" dirty="0" smtClean="0"/>
              <a:t>650 </a:t>
            </a:r>
            <a:r>
              <a:rPr lang="de-DE" sz="1600" i="0" dirty="0" err="1" smtClean="0"/>
              <a:t>million</a:t>
            </a:r>
            <a:r>
              <a:rPr lang="de-DE" sz="1600" i="0" dirty="0" smtClean="0"/>
              <a:t> </a:t>
            </a:r>
            <a:r>
              <a:rPr lang="de-DE" sz="1600" i="0" dirty="0" err="1" smtClean="0"/>
              <a:t>obese</a:t>
            </a:r>
            <a:r>
              <a:rPr lang="de-DE" sz="1600" i="0" dirty="0" smtClean="0"/>
              <a:t> </a:t>
            </a:r>
            <a:r>
              <a:rPr lang="de-DE" sz="1600" i="0" dirty="0" err="1" smtClean="0"/>
              <a:t>adults</a:t>
            </a:r>
            <a:r>
              <a:rPr lang="de-DE" sz="1600" i="0" dirty="0" smtClean="0"/>
              <a:t>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0" dirty="0" smtClean="0"/>
              <a:t>&gt;340 </a:t>
            </a:r>
            <a:r>
              <a:rPr lang="en-US" sz="1600" i="0" dirty="0"/>
              <a:t>million overweight or obese children and </a:t>
            </a:r>
            <a:r>
              <a:rPr lang="en-US" sz="1600" i="0" dirty="0" smtClean="0"/>
              <a:t>adolescents (5-19 y)</a:t>
            </a:r>
            <a:endParaRPr lang="de-DE" sz="1600" i="0" dirty="0"/>
          </a:p>
        </p:txBody>
      </p:sp>
      <p:sp>
        <p:nvSpPr>
          <p:cNvPr id="8" name="Inhaltsplatzhalter 5"/>
          <p:cNvSpPr>
            <a:spLocks noGrp="1"/>
          </p:cNvSpPr>
          <p:nvPr>
            <p:ph idx="4294967295"/>
          </p:nvPr>
        </p:nvSpPr>
        <p:spPr>
          <a:xfrm>
            <a:off x="4711337" y="1554696"/>
            <a:ext cx="4116752" cy="309562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chemeClr val="accent1"/>
                </a:solidFill>
              </a:rPr>
              <a:t>Important role of food value chains</a:t>
            </a:r>
            <a:r>
              <a:rPr lang="en-US" sz="1600" dirty="0" smtClean="0"/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Provision of information enabling healthy and sustainable food choices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Reformulation of processed foods by reducing their </a:t>
            </a:r>
            <a:r>
              <a:rPr lang="en-US" sz="1600" dirty="0"/>
              <a:t>fat, </a:t>
            </a:r>
            <a:r>
              <a:rPr lang="en-US" sz="1600" dirty="0" smtClean="0"/>
              <a:t>sugar, or salt content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Enabling the production of raw materials for healthy nutrition</a:t>
            </a:r>
          </a:p>
          <a:p>
            <a:pPr marL="461963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nutrient-rich content</a:t>
            </a:r>
          </a:p>
          <a:p>
            <a:pPr marL="461963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types of food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9" name="Rechteck 8"/>
          <p:cNvSpPr/>
          <p:nvPr/>
        </p:nvSpPr>
        <p:spPr>
          <a:xfrm>
            <a:off x="2771944" y="4604007"/>
            <a:ext cx="16546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+mn-lt"/>
              </a:rPr>
              <a:t>Source</a:t>
            </a:r>
            <a:r>
              <a:rPr lang="de-DE" sz="1200" dirty="0" smtClean="0">
                <a:latin typeface="+mn-lt"/>
              </a:rPr>
              <a:t>: WHO (2020)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18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48960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114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marL="198835">
              <a:tabLst>
                <a:tab pos="135731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Contact:</a:t>
            </a:r>
          </a:p>
          <a:p>
            <a:pPr marL="198835">
              <a:tabLst>
                <a:tab pos="135731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Jutta Roosen</a:t>
            </a:r>
          </a:p>
          <a:p>
            <a:pPr marL="198835">
              <a:tabLst>
                <a:tab pos="135731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Technical University of Munich</a:t>
            </a:r>
            <a:endParaRPr lang="en-US" dirty="0">
              <a:solidFill>
                <a:schemeClr val="bg1"/>
              </a:solidFill>
            </a:endParaRPr>
          </a:p>
          <a:p>
            <a:pPr marL="198835">
              <a:tabLst>
                <a:tab pos="135731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jroosen@tum.de</a:t>
            </a:r>
          </a:p>
        </p:txBody>
      </p:sp>
      <p:sp>
        <p:nvSpPr>
          <p:cNvPr id="7" name="Ellipse 6"/>
          <p:cNvSpPr/>
          <p:nvPr/>
        </p:nvSpPr>
        <p:spPr>
          <a:xfrm rot="20592311">
            <a:off x="3599892" y="1152526"/>
            <a:ext cx="2268252" cy="212130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  <a:p>
            <a:pPr algn="ctr">
              <a:lnSpc>
                <a:spcPct val="114000"/>
              </a:lnSpc>
            </a:pPr>
            <a:endParaRPr lang="en-US" dirty="0"/>
          </a:p>
          <a:p>
            <a:pPr algn="ctr">
              <a:lnSpc>
                <a:spcPct val="114000"/>
              </a:lnSpc>
            </a:pPr>
            <a:r>
              <a:rPr lang="en-US" b="1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572000" y="2327136"/>
            <a:ext cx="65" cy="2105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endParaRPr lang="en-US" sz="12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36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3866987475"/>
              </p:ext>
            </p:extLst>
          </p:nvPr>
        </p:nvGraphicFramePr>
        <p:xfrm>
          <a:off x="4641850" y="1600200"/>
          <a:ext cx="4181475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3825">
                  <a:extLst>
                    <a:ext uri="{9D8B030D-6E8A-4147-A177-3AD203B41FA5}">
                      <a16:colId xmlns:a16="http://schemas.microsoft.com/office/drawing/2014/main" val="707663803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3964525161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675333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full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reduced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2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/>
                </a:tc>
                <a:extLst>
                  <a:ext uri="{0D108BD9-81ED-4DB2-BD59-A6C34878D82A}">
                    <a16:rowId xmlns:a16="http://schemas.microsoft.com/office/drawing/2014/main" val="102285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de-DE" sz="1600" b="0" u="none" strike="noStrike" dirty="0" err="1">
                          <a:effectLst/>
                          <a:latin typeface="+mn-lt"/>
                        </a:rPr>
                        <a:t>dark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0.0966</a:t>
                      </a:r>
                    </a:p>
                  </a:txBody>
                  <a:tcPr marL="432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0.0997</a:t>
                      </a:r>
                    </a:p>
                  </a:txBody>
                  <a:tcPr marL="432000" marR="6350" marT="6350" marB="0" anchor="ctr"/>
                </a:tc>
                <a:extLst>
                  <a:ext uri="{0D108BD9-81ED-4DB2-BD59-A6C34878D82A}">
                    <a16:rowId xmlns:a16="http://schemas.microsoft.com/office/drawing/2014/main" val="249191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de-DE" sz="1600" b="1" u="none" strike="noStrike" dirty="0" err="1">
                          <a:effectLst/>
                          <a:latin typeface="+mn-lt"/>
                        </a:rPr>
                        <a:t>less</a:t>
                      </a:r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="1" u="none" strike="noStrike" dirty="0" err="1">
                          <a:effectLst/>
                          <a:latin typeface="+mn-lt"/>
                        </a:rPr>
                        <a:t>sweet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0.475***</a:t>
                      </a:r>
                    </a:p>
                  </a:txBody>
                  <a:tcPr marL="432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0.557**</a:t>
                      </a:r>
                    </a:p>
                  </a:txBody>
                  <a:tcPr marL="432000" marR="6350" marT="6350" marB="0" anchor="ctr"/>
                </a:tc>
                <a:extLst>
                  <a:ext uri="{0D108BD9-81ED-4DB2-BD59-A6C34878D82A}">
                    <a16:rowId xmlns:a16="http://schemas.microsoft.com/office/drawing/2014/main" val="241063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de-DE" sz="1600" b="0" u="none" strike="noStrike" dirty="0" err="1">
                          <a:effectLst/>
                          <a:latin typeface="+mn-lt"/>
                        </a:rPr>
                        <a:t>without</a:t>
                      </a:r>
                      <a:r>
                        <a:rPr lang="de-DE" sz="1600" b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="0" u="none" strike="noStrike" dirty="0" err="1">
                          <a:effectLst/>
                          <a:latin typeface="+mn-lt"/>
                        </a:rPr>
                        <a:t>sugar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0.122</a:t>
                      </a:r>
                    </a:p>
                  </a:txBody>
                  <a:tcPr marL="432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0.151</a:t>
                      </a:r>
                    </a:p>
                  </a:txBody>
                  <a:tcPr marL="432000" marR="6350" marT="6350" marB="0" anchor="ctr"/>
                </a:tc>
                <a:extLst>
                  <a:ext uri="{0D108BD9-81ED-4DB2-BD59-A6C34878D82A}">
                    <a16:rowId xmlns:a16="http://schemas.microsoft.com/office/drawing/2014/main" val="256733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de-DE" sz="1600" b="1" u="none" strike="noStrike" dirty="0" err="1">
                          <a:effectLst/>
                          <a:latin typeface="+mn-lt"/>
                        </a:rPr>
                        <a:t>whole</a:t>
                      </a:r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="1" u="none" strike="noStrike" dirty="0" err="1">
                          <a:effectLst/>
                          <a:latin typeface="+mn-lt"/>
                        </a:rPr>
                        <a:t>grain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-0.226**</a:t>
                      </a:r>
                    </a:p>
                  </a:txBody>
                  <a:tcPr marL="432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/>
                </a:tc>
                <a:extLst>
                  <a:ext uri="{0D108BD9-81ED-4DB2-BD59-A6C34878D82A}">
                    <a16:rowId xmlns:a16="http://schemas.microsoft.com/office/drawing/2014/main" val="156109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de-DE" sz="1600" b="0" u="none" strike="noStrike" dirty="0" err="1">
                          <a:effectLst/>
                          <a:latin typeface="+mn-lt"/>
                        </a:rPr>
                        <a:t>less</a:t>
                      </a:r>
                      <a:r>
                        <a:rPr lang="de-DE" sz="1600" b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="0" u="none" strike="noStrike" dirty="0" err="1">
                          <a:effectLst/>
                          <a:latin typeface="+mn-lt"/>
                        </a:rPr>
                        <a:t>fat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-0.137</a:t>
                      </a:r>
                    </a:p>
                  </a:txBody>
                  <a:tcPr marL="432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-0.302</a:t>
                      </a:r>
                    </a:p>
                  </a:txBody>
                  <a:tcPr marL="432000" marR="6350" marT="6350" marB="0" anchor="ctr"/>
                </a:tc>
                <a:extLst>
                  <a:ext uri="{0D108BD9-81ED-4DB2-BD59-A6C34878D82A}">
                    <a16:rowId xmlns:a16="http://schemas.microsoft.com/office/drawing/2014/main" val="246891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de-DE" sz="1600" b="1" u="none" strike="noStrike" dirty="0" err="1">
                          <a:effectLst/>
                          <a:latin typeface="+mn-lt"/>
                        </a:rPr>
                        <a:t>fruitpercent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-0.210*</a:t>
                      </a:r>
                    </a:p>
                  </a:txBody>
                  <a:tcPr marL="432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000" marR="6350" marT="6350" marB="0" anchor="ctr"/>
                </a:tc>
                <a:extLst>
                  <a:ext uri="{0D108BD9-81ED-4DB2-BD59-A6C34878D82A}">
                    <a16:rowId xmlns:a16="http://schemas.microsoft.com/office/drawing/2014/main" val="75835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16,800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4,394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12121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Assessing sample size effect for m-liking + label</a:t>
            </a:r>
            <a:endParaRPr lang="en-US" sz="2800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220726093"/>
              </p:ext>
            </p:extLst>
          </p:nvPr>
        </p:nvGraphicFramePr>
        <p:xfrm>
          <a:off x="323850" y="1600200"/>
          <a:ext cx="4181475" cy="318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3825">
                  <a:extLst>
                    <a:ext uri="{9D8B030D-6E8A-4147-A177-3AD203B41FA5}">
                      <a16:colId xmlns:a16="http://schemas.microsoft.com/office/drawing/2014/main" val="3867825069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1126360252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233613657"/>
                    </a:ext>
                  </a:extLst>
                </a:gridCol>
              </a:tblGrid>
              <a:tr h="318695">
                <a:tc>
                  <a:txBody>
                    <a:bodyPr/>
                    <a:lstStyle/>
                    <a:p>
                      <a:pPr algn="l" fontAlgn="ctr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full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reduced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50891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-0.415***</a:t>
                      </a:r>
                    </a:p>
                  </a:txBody>
                  <a:tcPr marL="504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-0.437***</a:t>
                      </a:r>
                    </a:p>
                  </a:txBody>
                  <a:tcPr marL="504000" marR="6350" marT="6350" marB="0" anchor="ctr"/>
                </a:tc>
                <a:extLst>
                  <a:ext uri="{0D108BD9-81ED-4DB2-BD59-A6C34878D82A}">
                    <a16:rowId xmlns:a16="http://schemas.microsoft.com/office/drawing/2014/main" val="3459319953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lidl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-0.431***</a:t>
                      </a:r>
                    </a:p>
                  </a:txBody>
                  <a:tcPr marL="504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-0.635*</a:t>
                      </a:r>
                    </a:p>
                  </a:txBody>
                  <a:tcPr marL="504000" marR="6350" marT="6350" marB="0" anchor="ctr"/>
                </a:tc>
                <a:extLst>
                  <a:ext uri="{0D108BD9-81ED-4DB2-BD59-A6C34878D82A}">
                    <a16:rowId xmlns:a16="http://schemas.microsoft.com/office/drawing/2014/main" val="3806087242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edeka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4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4000" marR="6350" marT="6350" marB="0" anchor="ctr"/>
                </a:tc>
                <a:extLst>
                  <a:ext uri="{0D108BD9-81ED-4DB2-BD59-A6C34878D82A}">
                    <a16:rowId xmlns:a16="http://schemas.microsoft.com/office/drawing/2014/main" val="827484823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knusperone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0.216*</a:t>
                      </a:r>
                    </a:p>
                  </a:txBody>
                  <a:tcPr marL="504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0.119</a:t>
                      </a:r>
                    </a:p>
                  </a:txBody>
                  <a:tcPr marL="504000" marR="6350" marT="6350" marB="0" anchor="ctr"/>
                </a:tc>
                <a:extLst>
                  <a:ext uri="{0D108BD9-81ED-4DB2-BD59-A6C34878D82A}">
                    <a16:rowId xmlns:a16="http://schemas.microsoft.com/office/drawing/2014/main" val="2416357152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koelln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0.178**</a:t>
                      </a:r>
                    </a:p>
                  </a:txBody>
                  <a:tcPr marL="504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0.329*</a:t>
                      </a:r>
                    </a:p>
                  </a:txBody>
                  <a:tcPr marL="504000" marR="6350" marT="6350" marB="0" anchor="ctr"/>
                </a:tc>
                <a:extLst>
                  <a:ext uri="{0D108BD9-81ED-4DB2-BD59-A6C34878D82A}">
                    <a16:rowId xmlns:a16="http://schemas.microsoft.com/office/drawing/2014/main" val="2796509134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rewe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0.376***</a:t>
                      </a:r>
                    </a:p>
                  </a:txBody>
                  <a:tcPr marL="504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0.259</a:t>
                      </a:r>
                    </a:p>
                  </a:txBody>
                  <a:tcPr marL="504000" marR="6350" marT="6350" marB="0" anchor="ctr"/>
                </a:tc>
                <a:extLst>
                  <a:ext uri="{0D108BD9-81ED-4DB2-BD59-A6C34878D82A}">
                    <a16:rowId xmlns:a16="http://schemas.microsoft.com/office/drawing/2014/main" val="2918274765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knusper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0.503***</a:t>
                      </a:r>
                    </a:p>
                  </a:txBody>
                  <a:tcPr marL="504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0.737**</a:t>
                      </a:r>
                    </a:p>
                  </a:txBody>
                  <a:tcPr marL="504000" marR="6350" marT="6350" marB="0" anchor="ctr"/>
                </a:tc>
                <a:extLst>
                  <a:ext uri="{0D108BD9-81ED-4DB2-BD59-A6C34878D82A}">
                    <a16:rowId xmlns:a16="http://schemas.microsoft.com/office/drawing/2014/main" val="2378922156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schoko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0.320***</a:t>
                      </a:r>
                    </a:p>
                  </a:txBody>
                  <a:tcPr marL="504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0.301</a:t>
                      </a:r>
                    </a:p>
                  </a:txBody>
                  <a:tcPr marL="504000" marR="6350" marT="6350" marB="0" anchor="ctr"/>
                </a:tc>
                <a:extLst>
                  <a:ext uri="{0D108BD9-81ED-4DB2-BD59-A6C34878D82A}">
                    <a16:rowId xmlns:a16="http://schemas.microsoft.com/office/drawing/2014/main" val="906346065"/>
                  </a:ext>
                </a:extLst>
              </a:tr>
              <a:tr h="3186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m-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liking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0.206</a:t>
                      </a:r>
                    </a:p>
                  </a:txBody>
                  <a:tcPr marL="50400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4000" marR="6350" marT="6350" marB="0" anchor="ctr"/>
                </a:tc>
                <a:extLst>
                  <a:ext uri="{0D108BD9-81ED-4DB2-BD59-A6C34878D82A}">
                    <a16:rowId xmlns:a16="http://schemas.microsoft.com/office/drawing/2014/main" val="272762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4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20" y="1790882"/>
            <a:ext cx="1301808" cy="2282622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Introduction: The role of food processing (3)</a:t>
            </a:r>
            <a:endParaRPr lang="en-US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3859108" y="2035727"/>
            <a:ext cx="1100751" cy="16843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Protein</a:t>
            </a:r>
            <a:endParaRPr lang="en-US" sz="1600" dirty="0" smtClean="0"/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Calcium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Vitamin B2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Vitamin B12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Phosphorus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Iodine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5412408" y="1993233"/>
            <a:ext cx="782204" cy="386578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427878" y="3022612"/>
            <a:ext cx="686051" cy="16423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5392205" y="3537652"/>
            <a:ext cx="883089" cy="442629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2460560" y="1995496"/>
            <a:ext cx="762000" cy="349938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2568137" y="2932963"/>
            <a:ext cx="654423" cy="17930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568137" y="3501881"/>
            <a:ext cx="695014" cy="331695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3849" y="2134502"/>
            <a:ext cx="1980454" cy="17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Variation in sugar [g/100g] in children cereals</a:t>
            </a:r>
            <a:endParaRPr lang="en-US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" y="1602000"/>
            <a:ext cx="4230092" cy="30956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625" y="1617459"/>
            <a:ext cx="4176618" cy="305649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9221" y="4775430"/>
            <a:ext cx="48492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+mn-lt"/>
              </a:rPr>
              <a:t>Staudigel, M., M. Oehlmann, J. Roosen (2022) based on GfK panel for product selection and product search via internet and </a:t>
            </a:r>
            <a:r>
              <a:rPr lang="en-US" sz="1000" dirty="0">
                <a:latin typeface="+mn-lt"/>
              </a:rPr>
              <a:t>M</a:t>
            </a:r>
            <a:r>
              <a:rPr lang="en-US" sz="1000" dirty="0" smtClean="0">
                <a:latin typeface="+mn-lt"/>
              </a:rPr>
              <a:t>intel GNDP for nutrient content.</a:t>
            </a:r>
          </a:p>
        </p:txBody>
      </p:sp>
    </p:spTree>
    <p:extLst>
      <p:ext uri="{BB962C8B-B14F-4D97-AF65-F5344CB8AC3E}">
        <p14:creationId xmlns:p14="http://schemas.microsoft.com/office/powerpoint/2010/main" val="5616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323849" y="1600200"/>
            <a:ext cx="4180910" cy="29511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stimation of nutrient elasticities</a:t>
            </a:r>
          </a:p>
          <a:p>
            <a:endParaRPr lang="en-US" sz="2000" dirty="0"/>
          </a:p>
          <a:p>
            <a:r>
              <a:rPr lang="en-US" sz="2000" dirty="0" smtClean="0"/>
              <a:t>vs.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understanding of product appeal and consumer perception</a:t>
            </a:r>
            <a:endParaRPr lang="en-US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896321"/>
            <a:ext cx="8499335" cy="410369"/>
          </a:xfrm>
        </p:spPr>
        <p:txBody>
          <a:bodyPr/>
          <a:lstStyle/>
          <a:p>
            <a:r>
              <a:rPr lang="en-US" sz="2800" dirty="0" smtClean="0"/>
              <a:t>Approaches to product design and reformulations</a:t>
            </a:r>
            <a:endParaRPr lang="en-US" sz="2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9"/>
          <a:stretch/>
        </p:blipFill>
        <p:spPr>
          <a:xfrm>
            <a:off x="5354853" y="1581968"/>
            <a:ext cx="1249770" cy="238452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A64D27A-C995-4570-B02C-0FCB570394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65262" y="2594702"/>
            <a:ext cx="1360046" cy="210112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52207" y="2043793"/>
            <a:ext cx="5870978" cy="73674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 smtClean="0">
                <a:latin typeface="+mn-lt"/>
              </a:rPr>
              <a:t>Staudigel and Anders (2020). Effects of the FDA’s sodium reduction strategy in the U.S. market for chip products. J Econ </a:t>
            </a:r>
            <a:r>
              <a:rPr lang="en-US" sz="1400" dirty="0" err="1" smtClean="0">
                <a:latin typeface="+mn-lt"/>
              </a:rPr>
              <a:t>Beh</a:t>
            </a:r>
            <a:r>
              <a:rPr lang="en-US" sz="1400" dirty="0" smtClean="0">
                <a:latin typeface="+mn-lt"/>
              </a:rPr>
              <a:t> and Org 173: 216-238.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52207" y="3885794"/>
            <a:ext cx="5870978" cy="98232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 err="1"/>
              <a:t>Romagny</a:t>
            </a:r>
            <a:r>
              <a:rPr lang="en-US" sz="1400" dirty="0"/>
              <a:t>, S., </a:t>
            </a:r>
            <a:r>
              <a:rPr lang="en-US" sz="1400" dirty="0" err="1"/>
              <a:t>Ginon</a:t>
            </a:r>
            <a:r>
              <a:rPr lang="en-US" sz="1400" dirty="0"/>
              <a:t>, E., </a:t>
            </a:r>
            <a:r>
              <a:rPr lang="en-US" sz="1400" dirty="0" err="1"/>
              <a:t>Salles</a:t>
            </a:r>
            <a:r>
              <a:rPr lang="en-US" sz="1400" dirty="0"/>
              <a:t>, C., 2017. Impact of reducing fat, salt and sugar in commercial foods on consumer acceptability and willingness to pay in real tasting conditions: A home experiment. Food Qual. Prefer. 56, 164–172. </a:t>
            </a:r>
          </a:p>
        </p:txBody>
      </p:sp>
    </p:spTree>
    <p:extLst>
      <p:ext uri="{BB962C8B-B14F-4D97-AF65-F5344CB8AC3E}">
        <p14:creationId xmlns:p14="http://schemas.microsoft.com/office/powerpoint/2010/main" val="32934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High degree of horizontal product differentiation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Unclear which attributes to take into account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Cue attributes </a:t>
            </a:r>
            <a:r>
              <a:rPr lang="en-US" dirty="0" smtClean="0"/>
              <a:t>(Caputo, Scarpa, Nayga, 2017)</a:t>
            </a:r>
            <a:r>
              <a:rPr lang="en-US" sz="1800" dirty="0" smtClean="0"/>
              <a:t> may signal various meanings to consumers</a:t>
            </a: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1713535"/>
            <a:ext cx="4181475" cy="272449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Challenges</a:t>
            </a:r>
            <a:endParaRPr lang="en-US" sz="28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4"/>
          </p:nvPr>
        </p:nvSpPr>
        <p:spPr>
          <a:xfrm>
            <a:off x="323850" y="1600201"/>
            <a:ext cx="3852365" cy="29511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Measure product perceptions and taste expectations by consumers to better describe food choice options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Understand the role of heterogeneity in perception and evaluation processes </a:t>
            </a:r>
            <a:endParaRPr lang="en-US" sz="1800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971499" cy="258768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This Study - Objectives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79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323849" y="1600201"/>
            <a:ext cx="7276163" cy="2951163"/>
          </a:xfrm>
        </p:spPr>
        <p:txBody>
          <a:bodyPr/>
          <a:lstStyle/>
          <a:p>
            <a:r>
              <a:rPr lang="en-US" sz="2000" dirty="0" smtClean="0"/>
              <a:t>Understand how taste expectations drive food product choice and how this is related to attribute levels</a:t>
            </a:r>
            <a:endParaRPr lang="en-US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950913"/>
            <a:ext cx="8499335" cy="410369"/>
          </a:xfrm>
        </p:spPr>
        <p:txBody>
          <a:bodyPr/>
          <a:lstStyle/>
          <a:p>
            <a:r>
              <a:rPr lang="en-US" sz="2800" dirty="0" smtClean="0"/>
              <a:t>Methodological approach (1)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866292" y="2821773"/>
            <a:ext cx="1733106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extrinsic attributes</a:t>
            </a:r>
          </a:p>
        </p:txBody>
      </p:sp>
      <p:sp>
        <p:nvSpPr>
          <p:cNvPr id="7" name="Textfeld 6"/>
          <p:cNvSpPr txBox="1"/>
          <p:nvPr/>
        </p:nvSpPr>
        <p:spPr>
          <a:xfrm flipH="1">
            <a:off x="866292" y="3803513"/>
            <a:ext cx="1733106" cy="280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intrinsic attributes</a:t>
            </a:r>
          </a:p>
        </p:txBody>
      </p:sp>
      <p:cxnSp>
        <p:nvCxnSpPr>
          <p:cNvPr id="9" name="Gerade Verbindung mit Pfeil 8"/>
          <p:cNvCxnSpPr>
            <a:stCxn id="6" idx="1"/>
          </p:cNvCxnSpPr>
          <p:nvPr/>
        </p:nvCxnSpPr>
        <p:spPr>
          <a:xfrm>
            <a:off x="2599398" y="2950398"/>
            <a:ext cx="446568" cy="430429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684459" y="3537341"/>
            <a:ext cx="361507" cy="504358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406219" y="3079023"/>
            <a:ext cx="165429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taste expectations</a:t>
            </a:r>
          </a:p>
          <a:p>
            <a:pPr algn="ctr"/>
            <a:r>
              <a:rPr lang="en-US" sz="1600" dirty="0" smtClean="0">
                <a:latin typeface="+mn-lt"/>
              </a:rPr>
              <a:t>+</a:t>
            </a:r>
          </a:p>
          <a:p>
            <a:pPr algn="ctr"/>
            <a:r>
              <a:rPr lang="en-US" sz="1600" dirty="0" smtClean="0">
                <a:latin typeface="+mn-lt"/>
              </a:rPr>
              <a:t>hedonic liking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96674" y="3370194"/>
            <a:ext cx="1333698" cy="257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smtClean="0">
                <a:latin typeface="+mn-lt"/>
              </a:rPr>
              <a:t>product choice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300068" y="3537341"/>
            <a:ext cx="893135" cy="1"/>
          </a:xfrm>
          <a:prstGeom prst="straightConnector1">
            <a:avLst/>
          </a:prstGeom>
          <a:ln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23849" y="4443576"/>
            <a:ext cx="5294225" cy="6315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+mn-lt"/>
              </a:rPr>
              <a:t>Focus on mueslis: For the large share of chocolate mueslis in the German market for breakfast cereals.</a:t>
            </a:r>
          </a:p>
        </p:txBody>
      </p:sp>
    </p:spTree>
    <p:extLst>
      <p:ext uri="{BB962C8B-B14F-4D97-AF65-F5344CB8AC3E}">
        <p14:creationId xmlns:p14="http://schemas.microsoft.com/office/powerpoint/2010/main" val="36258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ded6938-b83b-4e01-96d2-e843a4ffab1f"/>
</p:tagLst>
</file>

<file path=ppt/theme/theme1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5BD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lnSpc>
            <a:spcPct val="114000"/>
          </a:lnSpc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65B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M_Praesentation_p_v2_16-9_EE.potx" id="{F67579AE-1A9B-486F-92BE-436F0B51AAB1}" vid="{D846A105-E549-42AE-B5A9-9E788E4A93A8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TUM_Praesentation_p_v2_16-9_EE</Template>
  <TotalTime>0</TotalTime>
  <Words>2187</Words>
  <Application>Microsoft Office PowerPoint</Application>
  <PresentationFormat>Bildschirmpräsentation (16:9)</PresentationFormat>
  <Paragraphs>732</Paragraphs>
  <Slides>31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Inhalt</vt:lpstr>
      <vt:lpstr>Better Food Choices for Health:  The Role of Product Appeal and Perception in Breakfast Cereal Choices</vt:lpstr>
      <vt:lpstr>Introduction (1)</vt:lpstr>
      <vt:lpstr>Introduction (2)</vt:lpstr>
      <vt:lpstr>Introduction: The role of food processing (3)</vt:lpstr>
      <vt:lpstr>Variation in sugar [g/100g] in children cereals</vt:lpstr>
      <vt:lpstr>Approaches to product design and reformulations</vt:lpstr>
      <vt:lpstr>Challenges</vt:lpstr>
      <vt:lpstr>This Study - Objectives</vt:lpstr>
      <vt:lpstr>Methodological approach (1)</vt:lpstr>
      <vt:lpstr>Methodological approach (2)</vt:lpstr>
      <vt:lpstr>Methodological approach (3)</vt:lpstr>
      <vt:lpstr>Methodological approach (4)</vt:lpstr>
      <vt:lpstr>The Muesli Market in Germany</vt:lpstr>
      <vt:lpstr>Methods – Sensory repertoire</vt:lpstr>
      <vt:lpstr>Results sensory repertoire</vt:lpstr>
      <vt:lpstr>Repertoire of sensory descriptors</vt:lpstr>
      <vt:lpstr>Attribute description of mueslis and mean CATA value per muesli type (n = 179 and 171)</vt:lpstr>
      <vt:lpstr>Choice experiment with 24 muesli products</vt:lpstr>
      <vt:lpstr>Survey set-up</vt:lpstr>
      <vt:lpstr>Choice modelling</vt:lpstr>
      <vt:lpstr>Multinomial logit estimation</vt:lpstr>
      <vt:lpstr>Multinomial logit estimation</vt:lpstr>
      <vt:lpstr>Multinomial logit estimation</vt:lpstr>
      <vt:lpstr>Multinomial logit estimation</vt:lpstr>
      <vt:lpstr>Multinomial logit estimation</vt:lpstr>
      <vt:lpstr>Multinomial logit estimation</vt:lpstr>
      <vt:lpstr>Multinomial logit estimation</vt:lpstr>
      <vt:lpstr>Conclusion (1)</vt:lpstr>
      <vt:lpstr>Conclusion (2)</vt:lpstr>
      <vt:lpstr>PowerPoint-Präsentation</vt:lpstr>
      <vt:lpstr>Assessing sample size effect for m-liking + label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TUM</dc:creator>
  <cp:keywords/>
  <dc:description/>
  <cp:lastModifiedBy>JR</cp:lastModifiedBy>
  <cp:revision>215</cp:revision>
  <cp:lastPrinted>1999-12-31T22:00:00Z</cp:lastPrinted>
  <dcterms:created xsi:type="dcterms:W3CDTF">2019-05-09T09:04:26Z</dcterms:created>
  <dcterms:modified xsi:type="dcterms:W3CDTF">2022-11-09T12:53:49Z</dcterms:modified>
  <cp:category/>
  <cp:contentStatus/>
</cp:coreProperties>
</file>