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 id="2147483661" r:id="rId3"/>
  </p:sldMasterIdLst>
  <p:notesMasterIdLst>
    <p:notesMasterId r:id="rId21"/>
  </p:notesMasterIdLst>
  <p:handoutMasterIdLst>
    <p:handoutMasterId r:id="rId22"/>
  </p:handoutMasterIdLst>
  <p:sldIdLst>
    <p:sldId id="258" r:id="rId4"/>
    <p:sldId id="275" r:id="rId5"/>
    <p:sldId id="373" r:id="rId6"/>
    <p:sldId id="279" r:id="rId7"/>
    <p:sldId id="266" r:id="rId8"/>
    <p:sldId id="353" r:id="rId9"/>
    <p:sldId id="300" r:id="rId10"/>
    <p:sldId id="278" r:id="rId11"/>
    <p:sldId id="361" r:id="rId12"/>
    <p:sldId id="377" r:id="rId13"/>
    <p:sldId id="379" r:id="rId14"/>
    <p:sldId id="381" r:id="rId15"/>
    <p:sldId id="374" r:id="rId16"/>
    <p:sldId id="378" r:id="rId17"/>
    <p:sldId id="380" r:id="rId18"/>
    <p:sldId id="37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AC2"/>
    <a:srgbClr val="F6E9DA"/>
    <a:srgbClr val="FFCC99"/>
    <a:srgbClr val="FFCCCC"/>
    <a:srgbClr val="996633"/>
    <a:srgbClr val="009900"/>
    <a:srgbClr val="FF33CC"/>
    <a:srgbClr val="CC9900"/>
    <a:srgbClr val="80808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27" autoAdjust="0"/>
    <p:restoredTop sz="94444" autoAdjust="0"/>
  </p:normalViewPr>
  <p:slideViewPr>
    <p:cSldViewPr snapToGrid="0">
      <p:cViewPr varScale="1">
        <p:scale>
          <a:sx n="88" d="100"/>
          <a:sy n="88" d="100"/>
        </p:scale>
        <p:origin x="648" y="53"/>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wnloads\High%20and%20Low%20standards_V6.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owner\Google%20Drive\PhD\Article_2-MVR%20Model\&#1491;&#1493;&#1495;&#1493;&#1514;%20&#1504;&#1514;&#1493;&#1504;&#1497;&#1501;\High%20and%20Low%20standards_V61.xlsx" TargetMode="External"/><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AppData\Roaming\Microsoft\Excel\High%20and%20Low%20standards_V61%20(version%201).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AppData\Roaming\Microsoft\Excel\High%20and%20Low%20standards_V61%20(version%201).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AppData\Roaming\Microsoft\Excel\High%20and%20Low%20standards_V61%20(version%201).xlsb"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wner\Google%20Drive\PhD\Article_2-MVR%20Model\&#1491;&#1493;&#1495;&#1493;&#1514;%20&#1504;&#1514;&#1493;&#1504;&#1497;&#1501;\FB%20results\Inbar_Criteria.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wner\Google%20Drive\PhD\Article_2-MVR%20Model\&#1491;&#1493;&#1495;&#1493;&#1514;%20&#1504;&#1514;&#1493;&#1504;&#1497;&#1501;\FB%20results\Inbar_Criteria.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ownloads\High%20and%20Low%20standards_V6.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wnloads\High%20and%20Low%20standards_V6.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wnloads\High%20and%20Low%20standards_V6.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432327763793608E-2"/>
          <c:y val="0.4296819299892819"/>
          <c:w val="0.82283923067519538"/>
          <c:h val="0.52625496865723076"/>
        </c:manualLayout>
      </c:layout>
      <c:scatterChart>
        <c:scatterStyle val="smoothMarker"/>
        <c:varyColors val="0"/>
        <c:ser>
          <c:idx val="0"/>
          <c:order val="0"/>
          <c:tx>
            <c:strRef>
              <c:f>Supply!$AO$4</c:f>
              <c:strCache>
                <c:ptCount val="1"/>
                <c:pt idx="0">
                  <c:v>Fresh Groundwater</c:v>
                </c:pt>
              </c:strCache>
            </c:strRef>
          </c:tx>
          <c:spPr>
            <a:ln w="38100">
              <a:solidFill>
                <a:schemeClr val="bg1">
                  <a:lumMod val="65000"/>
                </a:schemeClr>
              </a:solidFill>
            </a:ln>
          </c:spPr>
          <c:marker>
            <c:symbol val="none"/>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Supply!$AP$4:$AY$4</c:f>
              <c:numCache>
                <c:formatCode>_ * #,##0_ ;_ * \-#,##0_ ;_ * "-"??_ ;_ @_ </c:formatCode>
                <c:ptCount val="10"/>
                <c:pt idx="0">
                  <c:v>1347.7953543075928</c:v>
                </c:pt>
                <c:pt idx="1">
                  <c:v>1364.5444944935657</c:v>
                </c:pt>
                <c:pt idx="2">
                  <c:v>1396.7054493521161</c:v>
                </c:pt>
                <c:pt idx="3">
                  <c:v>1414.9485481338795</c:v>
                </c:pt>
                <c:pt idx="4">
                  <c:v>1433.2860250151596</c:v>
                </c:pt>
                <c:pt idx="5">
                  <c:v>1480.0485913427128</c:v>
                </c:pt>
                <c:pt idx="6">
                  <c:v>175</c:v>
                </c:pt>
                <c:pt idx="7">
                  <c:v>0</c:v>
                </c:pt>
                <c:pt idx="8">
                  <c:v>0</c:v>
                </c:pt>
                <c:pt idx="9">
                  <c:v>100</c:v>
                </c:pt>
              </c:numCache>
            </c:numRef>
          </c:yVal>
          <c:smooth val="1"/>
          <c:extLst>
            <c:ext xmlns:c16="http://schemas.microsoft.com/office/drawing/2014/chart" uri="{C3380CC4-5D6E-409C-BE32-E72D297353CC}">
              <c16:uniqueId val="{00000000-DE7E-44D7-8717-F525D4A348A0}"/>
            </c:ext>
          </c:extLst>
        </c:ser>
        <c:ser>
          <c:idx val="2"/>
          <c:order val="1"/>
          <c:tx>
            <c:strRef>
              <c:f>Supply!$AO$5</c:f>
              <c:strCache>
                <c:ptCount val="1"/>
                <c:pt idx="0">
                  <c:v>Brackish Groundwater</c:v>
                </c:pt>
              </c:strCache>
            </c:strRef>
          </c:tx>
          <c:spPr>
            <a:ln w="47625">
              <a:solidFill>
                <a:schemeClr val="bg1">
                  <a:lumMod val="65000"/>
                </a:schemeClr>
              </a:solidFill>
              <a:prstDash val="sysDash"/>
            </a:ln>
          </c:spPr>
          <c:marker>
            <c:symbol val="none"/>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Supply!$AP$5:$AY$5</c:f>
              <c:numCache>
                <c:formatCode>_ * #,##0_ ;_ * \-#,##0_ ;_ * "-"??_ ;_ @_ </c:formatCode>
                <c:ptCount val="10"/>
                <c:pt idx="0">
                  <c:v>74.59087673766831</c:v>
                </c:pt>
                <c:pt idx="1">
                  <c:v>63.100311166191887</c:v>
                </c:pt>
                <c:pt idx="2">
                  <c:v>47.234354782575764</c:v>
                </c:pt>
                <c:pt idx="3">
                  <c:v>40.414839475166488</c:v>
                </c:pt>
                <c:pt idx="4">
                  <c:v>29.232892771676291</c:v>
                </c:pt>
                <c:pt idx="5">
                  <c:v>28.501348070800944</c:v>
                </c:pt>
                <c:pt idx="6">
                  <c:v>0</c:v>
                </c:pt>
                <c:pt idx="7">
                  <c:v>0</c:v>
                </c:pt>
                <c:pt idx="8">
                  <c:v>0</c:v>
                </c:pt>
                <c:pt idx="9">
                  <c:v>0</c:v>
                </c:pt>
              </c:numCache>
            </c:numRef>
          </c:yVal>
          <c:smooth val="1"/>
          <c:extLst>
            <c:ext xmlns:c16="http://schemas.microsoft.com/office/drawing/2014/chart" uri="{C3380CC4-5D6E-409C-BE32-E72D297353CC}">
              <c16:uniqueId val="{00000001-DE7E-44D7-8717-F525D4A348A0}"/>
            </c:ext>
          </c:extLst>
        </c:ser>
        <c:ser>
          <c:idx val="3"/>
          <c:order val="2"/>
          <c:tx>
            <c:strRef>
              <c:f>Supply!$AO$6</c:f>
              <c:strCache>
                <c:ptCount val="1"/>
                <c:pt idx="0">
                  <c:v>Brackish Groundwater Desalinated</c:v>
                </c:pt>
              </c:strCache>
            </c:strRef>
          </c:tx>
          <c:spPr>
            <a:ln w="22225">
              <a:solidFill>
                <a:schemeClr val="tx1"/>
              </a:solidFill>
              <a:prstDash val="solid"/>
            </a:ln>
          </c:spPr>
          <c:marker>
            <c:symbol val="none"/>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Supply!$AP$6:$AY$6</c:f>
              <c:numCache>
                <c:formatCode>_ * #,##0_ ;_ * \-#,##0_ ;_ * "-"??_ ;_ @_ </c:formatCode>
                <c:ptCount val="10"/>
                <c:pt idx="0">
                  <c:v>58.796347109394482</c:v>
                </c:pt>
                <c:pt idx="1">
                  <c:v>70.323085779055702</c:v>
                </c:pt>
                <c:pt idx="2">
                  <c:v>87.309739152622143</c:v>
                </c:pt>
                <c:pt idx="3">
                  <c:v>95.033381450332215</c:v>
                </c:pt>
                <c:pt idx="4">
                  <c:v>106.93439370784938</c:v>
                </c:pt>
                <c:pt idx="5">
                  <c:v>109.22237053717423</c:v>
                </c:pt>
                <c:pt idx="6">
                  <c:v>0</c:v>
                </c:pt>
                <c:pt idx="7">
                  <c:v>0</c:v>
                </c:pt>
                <c:pt idx="8">
                  <c:v>0</c:v>
                </c:pt>
                <c:pt idx="9">
                  <c:v>0</c:v>
                </c:pt>
              </c:numCache>
            </c:numRef>
          </c:yVal>
          <c:smooth val="1"/>
          <c:extLst>
            <c:ext xmlns:c16="http://schemas.microsoft.com/office/drawing/2014/chart" uri="{C3380CC4-5D6E-409C-BE32-E72D297353CC}">
              <c16:uniqueId val="{00000002-DE7E-44D7-8717-F525D4A348A0}"/>
            </c:ext>
          </c:extLst>
        </c:ser>
        <c:ser>
          <c:idx val="4"/>
          <c:order val="3"/>
          <c:tx>
            <c:strRef>
              <c:f>Supply!$AO$7</c:f>
              <c:strCache>
                <c:ptCount val="1"/>
                <c:pt idx="0">
                  <c:v>TWW</c:v>
                </c:pt>
              </c:strCache>
            </c:strRef>
          </c:tx>
          <c:spPr>
            <a:ln w="31750">
              <a:solidFill>
                <a:prstClr val="black"/>
              </a:solidFill>
              <a:prstDash val="sysDot"/>
            </a:ln>
          </c:spPr>
          <c:marker>
            <c:symbol val="none"/>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Supply!$AP$7:$AY$7</c:f>
              <c:numCache>
                <c:formatCode>_ * #,##0_ ;_ * \-#,##0_ ;_ * "-"??_ ;_ @_ </c:formatCode>
                <c:ptCount val="10"/>
                <c:pt idx="0">
                  <c:v>565.54072350705405</c:v>
                </c:pt>
                <c:pt idx="1">
                  <c:v>605.11855375211098</c:v>
                </c:pt>
                <c:pt idx="2">
                  <c:v>657.31505804722678</c:v>
                </c:pt>
                <c:pt idx="3">
                  <c:v>713.80622623327906</c:v>
                </c:pt>
                <c:pt idx="4">
                  <c:v>775.04426085238606</c:v>
                </c:pt>
                <c:pt idx="5">
                  <c:v>836.34737513171763</c:v>
                </c:pt>
                <c:pt idx="6">
                  <c:v>-170</c:v>
                </c:pt>
                <c:pt idx="7">
                  <c:v>0</c:v>
                </c:pt>
                <c:pt idx="8">
                  <c:v>0</c:v>
                </c:pt>
                <c:pt idx="9">
                  <c:v>-100</c:v>
                </c:pt>
              </c:numCache>
            </c:numRef>
          </c:yVal>
          <c:smooth val="1"/>
          <c:extLst>
            <c:ext xmlns:c16="http://schemas.microsoft.com/office/drawing/2014/chart" uri="{C3380CC4-5D6E-409C-BE32-E72D297353CC}">
              <c16:uniqueId val="{00000003-DE7E-44D7-8717-F525D4A348A0}"/>
            </c:ext>
          </c:extLst>
        </c:ser>
        <c:ser>
          <c:idx val="5"/>
          <c:order val="4"/>
          <c:tx>
            <c:strRef>
              <c:f>Supply!$AO$8</c:f>
              <c:strCache>
                <c:ptCount val="1"/>
                <c:pt idx="0">
                  <c:v>TWW Desalinated</c:v>
                </c:pt>
              </c:strCache>
            </c:strRef>
          </c:tx>
          <c:spPr>
            <a:ln w="12700">
              <a:solidFill>
                <a:schemeClr val="tx1"/>
              </a:solidFill>
              <a:prstDash val="solid"/>
            </a:ln>
          </c:spPr>
          <c:marker>
            <c:symbol val="square"/>
            <c:size val="5"/>
            <c:spPr>
              <a:solidFill>
                <a:schemeClr val="bg1">
                  <a:lumMod val="50000"/>
                </a:schemeClr>
              </a:solidFill>
              <a:ln>
                <a:solidFill>
                  <a:schemeClr val="tx1"/>
                </a:solidFill>
              </a:ln>
            </c:spPr>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Supply!$AP$8:$AY$8</c:f>
              <c:numCache>
                <c:formatCode>_ * #,##0_ ;_ * \-#,##0_ ;_ * "-"??_ ;_ @_ </c:formatCode>
                <c:ptCount val="10"/>
                <c:pt idx="0">
                  <c:v>29.127955887256892</c:v>
                </c:pt>
                <c:pt idx="1">
                  <c:v>30.036236395995282</c:v>
                </c:pt>
                <c:pt idx="2">
                  <c:v>31.503980449010577</c:v>
                </c:pt>
                <c:pt idx="3">
                  <c:v>33.831399272638997</c:v>
                </c:pt>
                <c:pt idx="4">
                  <c:v>36.865386925977916</c:v>
                </c:pt>
                <c:pt idx="5">
                  <c:v>46.629575138743249</c:v>
                </c:pt>
                <c:pt idx="6">
                  <c:v>0</c:v>
                </c:pt>
                <c:pt idx="7">
                  <c:v>0</c:v>
                </c:pt>
                <c:pt idx="8">
                  <c:v>0</c:v>
                </c:pt>
                <c:pt idx="9">
                  <c:v>0</c:v>
                </c:pt>
              </c:numCache>
            </c:numRef>
          </c:yVal>
          <c:smooth val="1"/>
          <c:extLst>
            <c:ext xmlns:c16="http://schemas.microsoft.com/office/drawing/2014/chart" uri="{C3380CC4-5D6E-409C-BE32-E72D297353CC}">
              <c16:uniqueId val="{00000004-DE7E-44D7-8717-F525D4A348A0}"/>
            </c:ext>
          </c:extLst>
        </c:ser>
        <c:ser>
          <c:idx val="1"/>
          <c:order val="5"/>
          <c:tx>
            <c:strRef>
              <c:f>Supply!$AO$9</c:f>
              <c:strCache>
                <c:ptCount val="1"/>
                <c:pt idx="0">
                  <c:v>TWW to Env.</c:v>
                </c:pt>
              </c:strCache>
            </c:strRef>
          </c:tx>
          <c:spPr>
            <a:ln>
              <a:solidFill>
                <a:schemeClr val="tx1"/>
              </a:solidFill>
            </a:ln>
          </c:spPr>
          <c:marker>
            <c:symbol val="x"/>
            <c:size val="5"/>
            <c:spPr>
              <a:solidFill>
                <a:schemeClr val="tx1">
                  <a:alpha val="0"/>
                </a:schemeClr>
              </a:solidFill>
              <a:ln>
                <a:solidFill>
                  <a:schemeClr val="tx1">
                    <a:alpha val="91000"/>
                  </a:schemeClr>
                </a:solidFill>
              </a:ln>
            </c:spPr>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Supply!$AP$9:$AY$9</c:f>
              <c:numCache>
                <c:formatCode>_ * #,##0_ ;_ * \-#,##0_ ;_ * "-"??_ ;_ @_ </c:formatCode>
                <c:ptCount val="10"/>
                <c:pt idx="0">
                  <c:v>0.32240371556591313</c:v>
                </c:pt>
                <c:pt idx="1">
                  <c:v>5.9572451390240655</c:v>
                </c:pt>
                <c:pt idx="2">
                  <c:v>8.802647725115019</c:v>
                </c:pt>
                <c:pt idx="3">
                  <c:v>10.260519566039724</c:v>
                </c:pt>
                <c:pt idx="4">
                  <c:v>11.943186024726526</c:v>
                </c:pt>
                <c:pt idx="5">
                  <c:v>13.986593983489204</c:v>
                </c:pt>
                <c:pt idx="6">
                  <c:v>0</c:v>
                </c:pt>
                <c:pt idx="7">
                  <c:v>0</c:v>
                </c:pt>
                <c:pt idx="8">
                  <c:v>0</c:v>
                </c:pt>
                <c:pt idx="9">
                  <c:v>100</c:v>
                </c:pt>
              </c:numCache>
            </c:numRef>
          </c:yVal>
          <c:smooth val="1"/>
          <c:extLst>
            <c:ext xmlns:c16="http://schemas.microsoft.com/office/drawing/2014/chart" uri="{C3380CC4-5D6E-409C-BE32-E72D297353CC}">
              <c16:uniqueId val="{00000005-DE7E-44D7-8717-F525D4A348A0}"/>
            </c:ext>
          </c:extLst>
        </c:ser>
        <c:ser>
          <c:idx val="6"/>
          <c:order val="6"/>
          <c:tx>
            <c:strRef>
              <c:f>Supply!$AO$10</c:f>
              <c:strCache>
                <c:ptCount val="1"/>
                <c:pt idx="0">
                  <c:v>Seawater Desalinated</c:v>
                </c:pt>
              </c:strCache>
            </c:strRef>
          </c:tx>
          <c:spPr>
            <a:ln w="28575">
              <a:solidFill>
                <a:schemeClr val="tx1"/>
              </a:solidFill>
              <a:prstDash val="dash"/>
            </a:ln>
          </c:spPr>
          <c:marker>
            <c:symbol val="none"/>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Supply!$AP$10:$AY$10</c:f>
              <c:numCache>
                <c:formatCode>_ * #,##0_ ;_ * \-#,##0_ ;_ * "-"??_ ;_ @_ </c:formatCode>
                <c:ptCount val="10"/>
                <c:pt idx="0">
                  <c:v>269.59780290643812</c:v>
                </c:pt>
                <c:pt idx="1">
                  <c:v>319.53926913519945</c:v>
                </c:pt>
                <c:pt idx="2">
                  <c:v>364.1358604791825</c:v>
                </c:pt>
                <c:pt idx="3">
                  <c:v>425.49909331247102</c:v>
                </c:pt>
                <c:pt idx="4">
                  <c:v>484.53307435140596</c:v>
                </c:pt>
                <c:pt idx="5">
                  <c:v>555.62850527849287</c:v>
                </c:pt>
                <c:pt idx="6">
                  <c:v>0</c:v>
                </c:pt>
                <c:pt idx="7">
                  <c:v>0</c:v>
                </c:pt>
                <c:pt idx="8">
                  <c:v>0</c:v>
                </c:pt>
                <c:pt idx="9">
                  <c:v>0</c:v>
                </c:pt>
              </c:numCache>
            </c:numRef>
          </c:yVal>
          <c:smooth val="1"/>
          <c:extLst>
            <c:ext xmlns:c16="http://schemas.microsoft.com/office/drawing/2014/chart" uri="{C3380CC4-5D6E-409C-BE32-E72D297353CC}">
              <c16:uniqueId val="{00000006-DE7E-44D7-8717-F525D4A348A0}"/>
            </c:ext>
          </c:extLst>
        </c:ser>
        <c:ser>
          <c:idx val="7"/>
          <c:order val="7"/>
          <c:tx>
            <c:strRef>
              <c:f>Supply!$AO$11</c:f>
              <c:strCache>
                <c:ptCount val="1"/>
                <c:pt idx="0">
                  <c:v>Total</c:v>
                </c:pt>
              </c:strCache>
            </c:strRef>
          </c:tx>
          <c:spPr>
            <a:ln w="44450">
              <a:solidFill>
                <a:schemeClr val="tx1"/>
              </a:solidFill>
            </a:ln>
          </c:spPr>
          <c:marker>
            <c:symbol val="none"/>
          </c:marker>
          <c:xVal>
            <c:numRef>
              <c:f>Supply!$AP$3:$AY$3</c:f>
              <c:numCache>
                <c:formatCode>General</c:formatCode>
                <c:ptCount val="10"/>
                <c:pt idx="0">
                  <c:v>5</c:v>
                </c:pt>
                <c:pt idx="1">
                  <c:v>10</c:v>
                </c:pt>
                <c:pt idx="2">
                  <c:v>15</c:v>
                </c:pt>
                <c:pt idx="3">
                  <c:v>20</c:v>
                </c:pt>
                <c:pt idx="4">
                  <c:v>25</c:v>
                </c:pt>
                <c:pt idx="5">
                  <c:v>30</c:v>
                </c:pt>
                <c:pt idx="6">
                  <c:v>21</c:v>
                </c:pt>
                <c:pt idx="7">
                  <c:v>24</c:v>
                </c:pt>
                <c:pt idx="8">
                  <c:v>27</c:v>
                </c:pt>
                <c:pt idx="9">
                  <c:v>30</c:v>
                </c:pt>
              </c:numCache>
            </c:numRef>
          </c:xVal>
          <c:yVal>
            <c:numRef>
              <c:f>Supply!$AP$11:$AY$11</c:f>
              <c:numCache>
                <c:formatCode>_ * #,##0_ ;_ * \-#,##0_ ;_ * "-"??_ ;_ @_ </c:formatCode>
                <c:ptCount val="10"/>
                <c:pt idx="0">
                  <c:v>2350.7714641709708</c:v>
                </c:pt>
                <c:pt idx="1">
                  <c:v>2468.619195861143</c:v>
                </c:pt>
                <c:pt idx="2">
                  <c:v>2608.0070899878492</c:v>
                </c:pt>
                <c:pt idx="3">
                  <c:v>2753.794007443807</c:v>
                </c:pt>
                <c:pt idx="4">
                  <c:v>2902.8392196491818</c:v>
                </c:pt>
                <c:pt idx="5">
                  <c:v>3100.3643594831306</c:v>
                </c:pt>
                <c:pt idx="6">
                  <c:v>26</c:v>
                </c:pt>
                <c:pt idx="7">
                  <c:v>24</c:v>
                </c:pt>
                <c:pt idx="8">
                  <c:v>27</c:v>
                </c:pt>
                <c:pt idx="9">
                  <c:v>130</c:v>
                </c:pt>
              </c:numCache>
            </c:numRef>
          </c:yVal>
          <c:smooth val="1"/>
          <c:extLst>
            <c:ext xmlns:c16="http://schemas.microsoft.com/office/drawing/2014/chart" uri="{C3380CC4-5D6E-409C-BE32-E72D297353CC}">
              <c16:uniqueId val="{00000007-DE7E-44D7-8717-F525D4A348A0}"/>
            </c:ext>
          </c:extLst>
        </c:ser>
        <c:dLbls>
          <c:showLegendKey val="0"/>
          <c:showVal val="0"/>
          <c:showCatName val="0"/>
          <c:showSerName val="0"/>
          <c:showPercent val="0"/>
          <c:showBubbleSize val="0"/>
        </c:dLbls>
        <c:axId val="168608896"/>
        <c:axId val="168610432"/>
      </c:scatterChart>
      <c:valAx>
        <c:axId val="168608896"/>
        <c:scaling>
          <c:orientation val="minMax"/>
          <c:max val="31"/>
          <c:min val="0"/>
        </c:scaling>
        <c:delete val="1"/>
        <c:axPos val="b"/>
        <c:numFmt formatCode="General" sourceLinked="1"/>
        <c:majorTickMark val="out"/>
        <c:minorTickMark val="none"/>
        <c:tickLblPos val="none"/>
        <c:crossAx val="168610432"/>
        <c:crosses val="autoZero"/>
        <c:crossBetween val="midCat"/>
        <c:majorUnit val="5"/>
      </c:valAx>
      <c:valAx>
        <c:axId val="168610432"/>
        <c:scaling>
          <c:orientation val="minMax"/>
        </c:scaling>
        <c:delete val="1"/>
        <c:axPos val="l"/>
        <c:numFmt formatCode="_ * #,##0_ ;_ * \-#,##0_ ;_ * &quot;-&quot;??_ ;_ @_ " sourceLinked="1"/>
        <c:majorTickMark val="out"/>
        <c:minorTickMark val="none"/>
        <c:tickLblPos val="none"/>
        <c:crossAx val="168608896"/>
        <c:crosses val="autoZero"/>
        <c:crossBetween val="midCat"/>
      </c:valAx>
      <c:spPr>
        <a:noFill/>
        <a:ln w="25400">
          <a:noFill/>
        </a:ln>
      </c:spPr>
    </c:plotArea>
    <c:legend>
      <c:legendPos val="r"/>
      <c:layout>
        <c:manualLayout>
          <c:xMode val="edge"/>
          <c:yMode val="edge"/>
          <c:x val="0"/>
          <c:y val="2.1423738041034452E-3"/>
          <c:w val="1"/>
          <c:h val="0.97970742001968958"/>
        </c:manualLayout>
      </c:layout>
      <c:overlay val="0"/>
      <c:spPr>
        <a:solidFill>
          <a:schemeClr val="bg1"/>
        </a:solidFill>
        <a:ln>
          <a:noFill/>
        </a:ln>
      </c:spPr>
    </c:legend>
    <c:plotVisOnly val="1"/>
    <c:dispBlanksAs val="gap"/>
    <c:showDLblsOverMax val="0"/>
  </c:chart>
  <c:spPr>
    <a:solidFill>
      <a:schemeClr val="bg1"/>
    </a:solidFill>
    <a:ln>
      <a:noFill/>
    </a:ln>
  </c:spPr>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sng" strike="noStrike" baseline="0">
                <a:solidFill>
                  <a:schemeClr val="tx2"/>
                </a:solidFill>
                <a:latin typeface="Times New Roman" panose="02020603050405020304" pitchFamily="18" charset="0"/>
                <a:ea typeface="+mn-ea"/>
                <a:cs typeface="Times New Roman" panose="02020603050405020304" pitchFamily="18" charset="0"/>
              </a:defRPr>
            </a:pPr>
            <a:r>
              <a:rPr lang="en-US" sz="1800" u="sng"/>
              <a:t>Shadow Values</a:t>
            </a:r>
          </a:p>
        </c:rich>
      </c:tx>
      <c:layout/>
      <c:overlay val="0"/>
      <c:spPr>
        <a:noFill/>
        <a:ln>
          <a:noFill/>
        </a:ln>
        <a:effectLst/>
      </c:spPr>
      <c:txPr>
        <a:bodyPr rot="0" spcFirstLastPara="1" vertOverflow="ellipsis" vert="horz" wrap="square" anchor="ctr" anchorCtr="1"/>
        <a:lstStyle/>
        <a:p>
          <a:pPr>
            <a:defRPr sz="1800" b="1" i="0" u="sng"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284403731153903"/>
          <c:y val="0.11226380762953488"/>
          <c:w val="0.84817463117994962"/>
          <c:h val="0.62409147141029697"/>
        </c:manualLayout>
      </c:layout>
      <c:barChart>
        <c:barDir val="col"/>
        <c:grouping val="clustered"/>
        <c:varyColors val="0"/>
        <c:ser>
          <c:idx val="0"/>
          <c:order val="0"/>
          <c:tx>
            <c:strRef>
              <c:f>'Tables 1-5'!$AC$61</c:f>
              <c:strCache>
                <c:ptCount val="1"/>
                <c:pt idx="0">
                  <c:v> Sewage </c:v>
                </c:pt>
              </c:strCache>
            </c:strRef>
          </c:tx>
          <c:spPr>
            <a:solidFill>
              <a:schemeClr val="accent1">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1-5'!$AD$60:$AF$60</c:f>
              <c:strCache>
                <c:ptCount val="3"/>
                <c:pt idx="0">
                  <c:v>Inbar Criteria</c:v>
                </c:pt>
                <c:pt idx="1">
                  <c:v>20/30</c:v>
                </c:pt>
                <c:pt idx="2">
                  <c:v>RO-ONLY</c:v>
                </c:pt>
              </c:strCache>
            </c:strRef>
          </c:cat>
          <c:val>
            <c:numRef>
              <c:f>'Tables 1-5'!$AD$61:$AF$61</c:f>
              <c:numCache>
                <c:formatCode>0.00</c:formatCode>
                <c:ptCount val="3"/>
                <c:pt idx="0">
                  <c:v>-0.91667350074044696</c:v>
                </c:pt>
                <c:pt idx="1">
                  <c:v>-0.71288655025207337</c:v>
                </c:pt>
                <c:pt idx="2">
                  <c:v>-1.6408218891538093</c:v>
                </c:pt>
              </c:numCache>
            </c:numRef>
          </c:val>
          <c:extLst>
            <c:ext xmlns:c16="http://schemas.microsoft.com/office/drawing/2014/chart" uri="{C3380CC4-5D6E-409C-BE32-E72D297353CC}">
              <c16:uniqueId val="{00000000-64D6-4ACA-AD30-C4B5D5499CA8}"/>
            </c:ext>
          </c:extLst>
        </c:ser>
        <c:ser>
          <c:idx val="1"/>
          <c:order val="1"/>
          <c:tx>
            <c:strRef>
              <c:f>'Tables 1-5'!$AC$62</c:f>
              <c:strCache>
                <c:ptCount val="1"/>
                <c:pt idx="0">
                  <c:v> TWW- Agri.- Inflow </c:v>
                </c:pt>
              </c:strCache>
            </c:strRef>
          </c:tx>
          <c:spPr>
            <a:solidFill>
              <a:schemeClr val="accent1">
                <a:shade val="76000"/>
              </a:schemeClr>
            </a:solidFill>
            <a:ln>
              <a:noFill/>
            </a:ln>
            <a:effectLst/>
          </c:spPr>
          <c:invertIfNegative val="0"/>
          <c:dLbls>
            <c:dLbl>
              <c:idx val="0"/>
              <c:layout>
                <c:manualLayout>
                  <c:x val="0"/>
                  <c:y val="9.34810255433253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D6-4ACA-AD30-C4B5D5499CA8}"/>
                </c:ext>
              </c:extLst>
            </c:dLbl>
            <c:dLbl>
              <c:idx val="1"/>
              <c:layout>
                <c:manualLayout>
                  <c:x val="0"/>
                  <c:y val="6.078319930926459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D6-4ACA-AD30-C4B5D5499CA8}"/>
                </c:ext>
              </c:extLst>
            </c:dLbl>
            <c:dLbl>
              <c:idx val="2"/>
              <c:layout>
                <c:manualLayout>
                  <c:x val="-9.206840701844966E-17"/>
                  <c:y val="9.58415606947663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4D6-4ACA-AD30-C4B5D5499CA8}"/>
                </c:ext>
              </c:extLst>
            </c:dLbl>
            <c:spPr>
              <a:noFill/>
              <a:ln>
                <a:noFill/>
              </a:ln>
              <a:effectLst/>
            </c:spPr>
            <c:txPr>
              <a:bodyPr rot="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1-5'!$AD$60:$AF$60</c:f>
              <c:strCache>
                <c:ptCount val="3"/>
                <c:pt idx="0">
                  <c:v>Inbar Criteria</c:v>
                </c:pt>
                <c:pt idx="1">
                  <c:v>20/30</c:v>
                </c:pt>
                <c:pt idx="2">
                  <c:v>RO-ONLY</c:v>
                </c:pt>
              </c:strCache>
            </c:strRef>
          </c:cat>
          <c:val>
            <c:numRef>
              <c:f>'Tables 1-5'!$AD$62:$AF$62</c:f>
              <c:numCache>
                <c:formatCode>0.00</c:formatCode>
                <c:ptCount val="3"/>
                <c:pt idx="0">
                  <c:v>-0.42881499523568078</c:v>
                </c:pt>
                <c:pt idx="1">
                  <c:v>-0.22513276183193912</c:v>
                </c:pt>
                <c:pt idx="2">
                  <c:v>-1.1495797323282457</c:v>
                </c:pt>
              </c:numCache>
            </c:numRef>
          </c:val>
          <c:extLst>
            <c:ext xmlns:c16="http://schemas.microsoft.com/office/drawing/2014/chart" uri="{C3380CC4-5D6E-409C-BE32-E72D297353CC}">
              <c16:uniqueId val="{00000004-64D6-4ACA-AD30-C4B5D5499CA8}"/>
            </c:ext>
          </c:extLst>
        </c:ser>
        <c:ser>
          <c:idx val="3"/>
          <c:order val="3"/>
          <c:tx>
            <c:strRef>
              <c:f>'Tables 1-5'!$AC$64</c:f>
              <c:strCache>
                <c:ptCount val="1"/>
                <c:pt idx="0">
                  <c:v> TWW- Agri.- Outflow </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1-5'!$AD$60:$AF$60</c:f>
              <c:strCache>
                <c:ptCount val="3"/>
                <c:pt idx="0">
                  <c:v>Inbar Criteria</c:v>
                </c:pt>
                <c:pt idx="1">
                  <c:v>20/30</c:v>
                </c:pt>
                <c:pt idx="2">
                  <c:v>RO-ONLY</c:v>
                </c:pt>
              </c:strCache>
            </c:strRef>
          </c:cat>
          <c:val>
            <c:numRef>
              <c:f>'Tables 1-5'!$AD$64:$AF$64</c:f>
              <c:numCache>
                <c:formatCode>0.00</c:formatCode>
                <c:ptCount val="3"/>
                <c:pt idx="0">
                  <c:v>0.16634644008824512</c:v>
                </c:pt>
                <c:pt idx="1">
                  <c:v>0.16464454705615433</c:v>
                </c:pt>
                <c:pt idx="2">
                  <c:v>0.25032475283774486</c:v>
                </c:pt>
              </c:numCache>
            </c:numRef>
          </c:val>
          <c:extLst>
            <c:ext xmlns:c16="http://schemas.microsoft.com/office/drawing/2014/chart" uri="{C3380CC4-5D6E-409C-BE32-E72D297353CC}">
              <c16:uniqueId val="{00000005-64D6-4ACA-AD30-C4B5D5499CA8}"/>
            </c:ext>
          </c:extLst>
        </c:ser>
        <c:ser>
          <c:idx val="4"/>
          <c:order val="4"/>
          <c:tx>
            <c:strRef>
              <c:f>'Tables 1-5'!$AC$65</c:f>
              <c:strCache>
                <c:ptCount val="1"/>
                <c:pt idx="0">
                  <c:v> Other Agri. Water </c:v>
                </c:pt>
              </c:strCache>
            </c:strRef>
          </c:tx>
          <c:spPr>
            <a:solidFill>
              <a:schemeClr val="accent1">
                <a:tint val="54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1-5'!$AD$60:$AF$60</c:f>
              <c:strCache>
                <c:ptCount val="3"/>
                <c:pt idx="0">
                  <c:v>Inbar Criteria</c:v>
                </c:pt>
                <c:pt idx="1">
                  <c:v>20/30</c:v>
                </c:pt>
                <c:pt idx="2">
                  <c:v>RO-ONLY</c:v>
                </c:pt>
              </c:strCache>
            </c:strRef>
          </c:cat>
          <c:val>
            <c:numRef>
              <c:f>'Tables 1-5'!$AD$65:$AF$65</c:f>
              <c:numCache>
                <c:formatCode>_ * #,##0.00_ ;_ * \-#,##0.00_ ;_ * "-"??_ ;_ @_ </c:formatCode>
                <c:ptCount val="3"/>
                <c:pt idx="0">
                  <c:v>0.84293831148863885</c:v>
                </c:pt>
                <c:pt idx="1">
                  <c:v>0.77695909475536629</c:v>
                </c:pt>
                <c:pt idx="2">
                  <c:v>1.0035674521918228</c:v>
                </c:pt>
              </c:numCache>
            </c:numRef>
          </c:val>
          <c:extLst>
            <c:ext xmlns:c16="http://schemas.microsoft.com/office/drawing/2014/chart" uri="{C3380CC4-5D6E-409C-BE32-E72D297353CC}">
              <c16:uniqueId val="{00000006-64D6-4ACA-AD30-C4B5D5499CA8}"/>
            </c:ext>
          </c:extLst>
        </c:ser>
        <c:dLbls>
          <c:showLegendKey val="0"/>
          <c:showVal val="0"/>
          <c:showCatName val="0"/>
          <c:showSerName val="0"/>
          <c:showPercent val="0"/>
          <c:showBubbleSize val="0"/>
        </c:dLbls>
        <c:gapWidth val="50"/>
        <c:axId val="868626991"/>
        <c:axId val="1498408399"/>
      </c:barChart>
      <c:scatterChart>
        <c:scatterStyle val="lineMarker"/>
        <c:varyColors val="0"/>
        <c:ser>
          <c:idx val="2"/>
          <c:order val="2"/>
          <c:tx>
            <c:strRef>
              <c:f>'Tables 1-5'!$AC$63</c:f>
              <c:strCache>
                <c:ptCount val="1"/>
                <c:pt idx="0">
                  <c:v> TWW- Nature- Inflow </c:v>
                </c:pt>
              </c:strCache>
            </c:strRef>
          </c:tx>
          <c:spPr>
            <a:ln w="25400" cap="rnd">
              <a:noFill/>
              <a:round/>
            </a:ln>
            <a:effectLst/>
          </c:spPr>
          <c:marker>
            <c:symbol val="square"/>
            <c:size val="9"/>
            <c:spPr>
              <a:solidFill>
                <a:schemeClr val="accent1"/>
              </a:solidFill>
              <a:ln w="9525">
                <a:solidFill>
                  <a:schemeClr val="lt1"/>
                </a:solidFill>
              </a:ln>
              <a:effectLst/>
            </c:spPr>
          </c:marker>
          <c:dLbls>
            <c:dLbl>
              <c:idx val="0"/>
              <c:layout>
                <c:manualLayout>
                  <c:x val="-3.5078468298807279E-2"/>
                  <c:y val="3.68833617412664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D6-4ACA-AD30-C4B5D5499CA8}"/>
                </c:ext>
              </c:extLst>
            </c:dLbl>
            <c:dLbl>
              <c:idx val="1"/>
              <c:layout>
                <c:manualLayout>
                  <c:x val="-4.7338404733306645E-2"/>
                  <c:y val="7.376672348253349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4D6-4ACA-AD30-C4B5D5499CA8}"/>
                </c:ext>
              </c:extLst>
            </c:dLbl>
            <c:spPr>
              <a:solidFill>
                <a:schemeClr val="bg1"/>
              </a:solidFill>
              <a:ln>
                <a:solidFill>
                  <a:schemeClr val="bg1">
                    <a:lumMod val="65000"/>
                  </a:schemeClr>
                </a:solidFill>
              </a:ln>
              <a:effectLst/>
            </c:spPr>
            <c:txPr>
              <a:bodyPr rot="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bg1"/>
                      </a:solidFill>
                      <a:round/>
                    </a:ln>
                    <a:effectLst/>
                  </c:spPr>
                </c15:leaderLines>
              </c:ext>
            </c:extLst>
          </c:dLbls>
          <c:xVal>
            <c:strRef>
              <c:f>'Tables 1-5'!$AD$60:$AF$60</c:f>
              <c:strCache>
                <c:ptCount val="3"/>
                <c:pt idx="0">
                  <c:v>Inbar Criteria</c:v>
                </c:pt>
                <c:pt idx="1">
                  <c:v>20/30</c:v>
                </c:pt>
                <c:pt idx="2">
                  <c:v>RO-ONLY</c:v>
                </c:pt>
              </c:strCache>
            </c:strRef>
          </c:xVal>
          <c:yVal>
            <c:numRef>
              <c:f>'Tables 1-5'!$AD$63:$AF$63</c:f>
              <c:numCache>
                <c:formatCode>0.00</c:formatCode>
                <c:ptCount val="3"/>
                <c:pt idx="0">
                  <c:v>-0.57516155472398245</c:v>
                </c:pt>
                <c:pt idx="1">
                  <c:v>-0.34934994389128582</c:v>
                </c:pt>
                <c:pt idx="2">
                  <c:v>-1.1279913714767418</c:v>
                </c:pt>
              </c:numCache>
            </c:numRef>
          </c:yVal>
          <c:smooth val="0"/>
          <c:extLst>
            <c:ext xmlns:c16="http://schemas.microsoft.com/office/drawing/2014/chart" uri="{C3380CC4-5D6E-409C-BE32-E72D297353CC}">
              <c16:uniqueId val="{00000009-64D6-4ACA-AD30-C4B5D5499CA8}"/>
            </c:ext>
          </c:extLst>
        </c:ser>
        <c:dLbls>
          <c:showLegendKey val="0"/>
          <c:showVal val="0"/>
          <c:showCatName val="0"/>
          <c:showSerName val="0"/>
          <c:showPercent val="0"/>
          <c:showBubbleSize val="0"/>
        </c:dLbls>
        <c:axId val="868626991"/>
        <c:axId val="1498408399"/>
      </c:scatterChart>
      <c:catAx>
        <c:axId val="8686269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498408399"/>
        <c:crosses val="autoZero"/>
        <c:auto val="1"/>
        <c:lblAlgn val="ctr"/>
        <c:lblOffset val="100"/>
        <c:noMultiLvlLbl val="0"/>
      </c:catAx>
      <c:valAx>
        <c:axId val="1498408399"/>
        <c:scaling>
          <c:orientation val="minMax"/>
        </c:scaling>
        <c:delete val="0"/>
        <c:axPos val="l"/>
        <c:title>
          <c:tx>
            <c:rich>
              <a:bodyPr rot="-540000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r>
                  <a:rPr lang="en-US"/>
                  <a:t>$ m-3</a:t>
                </a:r>
              </a:p>
            </c:rich>
          </c:tx>
          <c:layout/>
          <c:overlay val="0"/>
          <c:spPr>
            <a:noFill/>
            <a:ln>
              <a:noFill/>
            </a:ln>
            <a:effectLst/>
          </c:spPr>
          <c:txPr>
            <a:bodyPr rot="-540000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868626991"/>
        <c:crosses val="autoZero"/>
        <c:crossBetween val="between"/>
      </c:valAx>
      <c:spPr>
        <a:noFill/>
        <a:ln>
          <a:solidFill>
            <a:schemeClr val="bg1">
              <a:lumMod val="65000"/>
            </a:schemeClr>
          </a:solidFill>
        </a:ln>
        <a:effectLst/>
      </c:spPr>
    </c:plotArea>
    <c:legend>
      <c:legendPos val="b"/>
      <c:layout>
        <c:manualLayout>
          <c:xMode val="edge"/>
          <c:yMode val="edge"/>
          <c:x val="8.9737285664150748E-2"/>
          <c:y val="0.79667916151049856"/>
          <c:w val="0.87074494219296039"/>
          <c:h val="0.18119082144474161"/>
        </c:manualLayout>
      </c:layout>
      <c:overlay val="0"/>
      <c:spPr>
        <a:noFill/>
        <a:ln w="12700">
          <a:solidFill>
            <a:schemeClr val="bg1">
              <a:lumMod val="75000"/>
            </a:schemeClr>
          </a:solidFill>
        </a:ln>
        <a:effectLst/>
      </c:spPr>
      <c:txPr>
        <a:bodyPr rot="0" spcFirstLastPara="1" vertOverflow="ellipsis" vert="horz" wrap="square" anchor="ctr" anchorCtr="1"/>
        <a:lstStyle/>
        <a:p>
          <a:pPr>
            <a:defRPr sz="1100" b="1" i="0" u="none" strike="noStrike"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solidFill>
            <a:schemeClr val="tx2"/>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Agriculture </a:t>
            </a:r>
          </a:p>
        </c:rich>
      </c:tx>
      <c:layout>
        <c:manualLayout>
          <c:xMode val="edge"/>
          <c:yMode val="edge"/>
          <c:x val="0.3847683970059298"/>
          <c:y val="8.2871281714785652E-3"/>
        </c:manualLayout>
      </c:layout>
      <c:overlay val="1"/>
    </c:title>
    <c:autoTitleDeleted val="0"/>
    <c:plotArea>
      <c:layout>
        <c:manualLayout>
          <c:layoutTarget val="inner"/>
          <c:xMode val="edge"/>
          <c:yMode val="edge"/>
          <c:x val="0.25110833501581531"/>
          <c:y val="0.10185185185185186"/>
          <c:w val="0.69013098122350092"/>
          <c:h val="0.75259259259259392"/>
        </c:manualLayout>
      </c:layout>
      <c:scatterChart>
        <c:scatterStyle val="smoothMarker"/>
        <c:varyColors val="0"/>
        <c:ser>
          <c:idx val="0"/>
          <c:order val="0"/>
          <c:tx>
            <c:strRef>
              <c:f>Supply!$AO$18</c:f>
              <c:strCache>
                <c:ptCount val="1"/>
                <c:pt idx="0">
                  <c:v>Fresh Groundwater</c:v>
                </c:pt>
              </c:strCache>
            </c:strRef>
          </c:tx>
          <c:spPr>
            <a:ln w="38100">
              <a:solidFill>
                <a:schemeClr val="bg1">
                  <a:lumMod val="65000"/>
                </a:schemeClr>
              </a:solidFill>
            </a:ln>
          </c:spPr>
          <c:marker>
            <c:symbol val="none"/>
          </c:marker>
          <c:xVal>
            <c:numRef>
              <c:f>Supply!$AP$16:$AU$16</c:f>
              <c:numCache>
                <c:formatCode>General</c:formatCode>
                <c:ptCount val="6"/>
                <c:pt idx="0">
                  <c:v>5</c:v>
                </c:pt>
                <c:pt idx="1">
                  <c:v>10</c:v>
                </c:pt>
                <c:pt idx="2">
                  <c:v>15</c:v>
                </c:pt>
                <c:pt idx="3">
                  <c:v>20</c:v>
                </c:pt>
                <c:pt idx="4">
                  <c:v>25</c:v>
                </c:pt>
                <c:pt idx="5">
                  <c:v>30</c:v>
                </c:pt>
              </c:numCache>
            </c:numRef>
          </c:xVal>
          <c:yVal>
            <c:numRef>
              <c:f>Supply!$AP$18:$AU$18</c:f>
              <c:numCache>
                <c:formatCode>General</c:formatCode>
                <c:ptCount val="6"/>
                <c:pt idx="0">
                  <c:v>239.21663423170543</c:v>
                </c:pt>
                <c:pt idx="1">
                  <c:v>242.8924624609615</c:v>
                </c:pt>
                <c:pt idx="2">
                  <c:v>244.93481178482023</c:v>
                </c:pt>
                <c:pt idx="3">
                  <c:v>232.71535914872254</c:v>
                </c:pt>
                <c:pt idx="4">
                  <c:v>214.12511884851443</c:v>
                </c:pt>
                <c:pt idx="5">
                  <c:v>204.67487731068275</c:v>
                </c:pt>
              </c:numCache>
            </c:numRef>
          </c:yVal>
          <c:smooth val="1"/>
          <c:extLst>
            <c:ext xmlns:c16="http://schemas.microsoft.com/office/drawing/2014/chart" uri="{C3380CC4-5D6E-409C-BE32-E72D297353CC}">
              <c16:uniqueId val="{00000000-3CEB-4858-9F3D-9EBC5E1E3A58}"/>
            </c:ext>
          </c:extLst>
        </c:ser>
        <c:ser>
          <c:idx val="1"/>
          <c:order val="1"/>
          <c:tx>
            <c:strRef>
              <c:f>Supply!$AO$19</c:f>
              <c:strCache>
                <c:ptCount val="1"/>
                <c:pt idx="0">
                  <c:v>Brackish Groundwater</c:v>
                </c:pt>
              </c:strCache>
            </c:strRef>
          </c:tx>
          <c:spPr>
            <a:ln w="44450">
              <a:solidFill>
                <a:schemeClr val="bg1">
                  <a:lumMod val="65000"/>
                </a:schemeClr>
              </a:solidFill>
              <a:prstDash val="sysDash"/>
            </a:ln>
          </c:spPr>
          <c:marker>
            <c:symbol val="none"/>
          </c:marker>
          <c:xVal>
            <c:numRef>
              <c:f>Supply!$AP$16:$AU$16</c:f>
              <c:numCache>
                <c:formatCode>General</c:formatCode>
                <c:ptCount val="6"/>
                <c:pt idx="0">
                  <c:v>5</c:v>
                </c:pt>
                <c:pt idx="1">
                  <c:v>10</c:v>
                </c:pt>
                <c:pt idx="2">
                  <c:v>15</c:v>
                </c:pt>
                <c:pt idx="3">
                  <c:v>20</c:v>
                </c:pt>
                <c:pt idx="4">
                  <c:v>25</c:v>
                </c:pt>
                <c:pt idx="5">
                  <c:v>30</c:v>
                </c:pt>
              </c:numCache>
            </c:numRef>
          </c:xVal>
          <c:yVal>
            <c:numRef>
              <c:f>Supply!$AP$19:$AU$19</c:f>
              <c:numCache>
                <c:formatCode>General</c:formatCode>
                <c:ptCount val="6"/>
                <c:pt idx="0">
                  <c:v>187.98142421269299</c:v>
                </c:pt>
                <c:pt idx="1">
                  <c:v>178.10031116619189</c:v>
                </c:pt>
                <c:pt idx="2">
                  <c:v>162.23435478257574</c:v>
                </c:pt>
                <c:pt idx="3">
                  <c:v>155.41482847656212</c:v>
                </c:pt>
                <c:pt idx="4">
                  <c:v>144.23288735780926</c:v>
                </c:pt>
                <c:pt idx="5">
                  <c:v>143.50134807080096</c:v>
                </c:pt>
              </c:numCache>
            </c:numRef>
          </c:yVal>
          <c:smooth val="1"/>
          <c:extLst>
            <c:ext xmlns:c16="http://schemas.microsoft.com/office/drawing/2014/chart" uri="{C3380CC4-5D6E-409C-BE32-E72D297353CC}">
              <c16:uniqueId val="{00000001-3CEB-4858-9F3D-9EBC5E1E3A58}"/>
            </c:ext>
          </c:extLst>
        </c:ser>
        <c:ser>
          <c:idx val="3"/>
          <c:order val="3"/>
          <c:tx>
            <c:strRef>
              <c:f>Supply!$AO$21</c:f>
              <c:strCache>
                <c:ptCount val="1"/>
                <c:pt idx="0">
                  <c:v>TWW</c:v>
                </c:pt>
              </c:strCache>
            </c:strRef>
          </c:tx>
          <c:spPr>
            <a:ln w="31750">
              <a:solidFill>
                <a:schemeClr val="tx1"/>
              </a:solidFill>
              <a:prstDash val="sysDot"/>
            </a:ln>
          </c:spPr>
          <c:marker>
            <c:symbol val="none"/>
          </c:marker>
          <c:xVal>
            <c:numRef>
              <c:f>Supply!$AP$16:$AU$16</c:f>
              <c:numCache>
                <c:formatCode>General</c:formatCode>
                <c:ptCount val="6"/>
                <c:pt idx="0">
                  <c:v>5</c:v>
                </c:pt>
                <c:pt idx="1">
                  <c:v>10</c:v>
                </c:pt>
                <c:pt idx="2">
                  <c:v>15</c:v>
                </c:pt>
                <c:pt idx="3">
                  <c:v>20</c:v>
                </c:pt>
                <c:pt idx="4">
                  <c:v>25</c:v>
                </c:pt>
                <c:pt idx="5">
                  <c:v>30</c:v>
                </c:pt>
              </c:numCache>
            </c:numRef>
          </c:xVal>
          <c:yVal>
            <c:numRef>
              <c:f>Supply!$AP$21:$AU$21</c:f>
              <c:numCache>
                <c:formatCode>General</c:formatCode>
                <c:ptCount val="6"/>
                <c:pt idx="0">
                  <c:v>565.54072350705405</c:v>
                </c:pt>
                <c:pt idx="1">
                  <c:v>605.11855375211098</c:v>
                </c:pt>
                <c:pt idx="2">
                  <c:v>657.31505804722678</c:v>
                </c:pt>
                <c:pt idx="3">
                  <c:v>713.80622623327906</c:v>
                </c:pt>
                <c:pt idx="4">
                  <c:v>775.04426085238606</c:v>
                </c:pt>
                <c:pt idx="5">
                  <c:v>836.34737513171763</c:v>
                </c:pt>
              </c:numCache>
            </c:numRef>
          </c:yVal>
          <c:smooth val="1"/>
          <c:extLst>
            <c:ext xmlns:c16="http://schemas.microsoft.com/office/drawing/2014/chart" uri="{C3380CC4-5D6E-409C-BE32-E72D297353CC}">
              <c16:uniqueId val="{00000002-3CEB-4858-9F3D-9EBC5E1E3A58}"/>
            </c:ext>
          </c:extLst>
        </c:ser>
        <c:ser>
          <c:idx val="4"/>
          <c:order val="4"/>
          <c:tx>
            <c:strRef>
              <c:f>Supply!$AO$22</c:f>
              <c:strCache>
                <c:ptCount val="1"/>
                <c:pt idx="0">
                  <c:v>TWW Desalinated</c:v>
                </c:pt>
              </c:strCache>
            </c:strRef>
          </c:tx>
          <c:spPr>
            <a:ln w="15875">
              <a:solidFill>
                <a:schemeClr val="tx1"/>
              </a:solidFill>
            </a:ln>
          </c:spPr>
          <c:marker>
            <c:symbol val="square"/>
            <c:size val="5"/>
            <c:spPr>
              <a:solidFill>
                <a:schemeClr val="bg1">
                  <a:lumMod val="50000"/>
                </a:schemeClr>
              </a:solidFill>
              <a:ln>
                <a:solidFill>
                  <a:schemeClr val="tx1"/>
                </a:solidFill>
              </a:ln>
            </c:spPr>
          </c:marker>
          <c:xVal>
            <c:numRef>
              <c:f>Supply!$AP$16:$AU$16</c:f>
              <c:numCache>
                <c:formatCode>General</c:formatCode>
                <c:ptCount val="6"/>
                <c:pt idx="0">
                  <c:v>5</c:v>
                </c:pt>
                <c:pt idx="1">
                  <c:v>10</c:v>
                </c:pt>
                <c:pt idx="2">
                  <c:v>15</c:v>
                </c:pt>
                <c:pt idx="3">
                  <c:v>20</c:v>
                </c:pt>
                <c:pt idx="4">
                  <c:v>25</c:v>
                </c:pt>
                <c:pt idx="5">
                  <c:v>30</c:v>
                </c:pt>
              </c:numCache>
            </c:numRef>
          </c:xVal>
          <c:yVal>
            <c:numRef>
              <c:f>Supply!$AP$22:$AU$22</c:f>
              <c:numCache>
                <c:formatCode>General</c:formatCode>
                <c:ptCount val="6"/>
                <c:pt idx="0">
                  <c:v>27.671558092894045</c:v>
                </c:pt>
                <c:pt idx="1">
                  <c:v>28.534424576195516</c:v>
                </c:pt>
                <c:pt idx="2">
                  <c:v>29.928781426560047</c:v>
                </c:pt>
                <c:pt idx="3">
                  <c:v>32.139829309007048</c:v>
                </c:pt>
                <c:pt idx="4">
                  <c:v>35.022117579679019</c:v>
                </c:pt>
                <c:pt idx="5">
                  <c:v>44.298096381806083</c:v>
                </c:pt>
              </c:numCache>
            </c:numRef>
          </c:yVal>
          <c:smooth val="1"/>
          <c:extLst>
            <c:ext xmlns:c16="http://schemas.microsoft.com/office/drawing/2014/chart" uri="{C3380CC4-5D6E-409C-BE32-E72D297353CC}">
              <c16:uniqueId val="{00000003-3CEB-4858-9F3D-9EBC5E1E3A58}"/>
            </c:ext>
          </c:extLst>
        </c:ser>
        <c:ser>
          <c:idx val="5"/>
          <c:order val="5"/>
          <c:tx>
            <c:strRef>
              <c:f>Supply!$AO$23</c:f>
              <c:strCache>
                <c:ptCount val="1"/>
                <c:pt idx="0">
                  <c:v>Seawater Desalinated</c:v>
                </c:pt>
              </c:strCache>
            </c:strRef>
          </c:tx>
          <c:spPr>
            <a:ln w="28575">
              <a:solidFill>
                <a:schemeClr val="tx1"/>
              </a:solidFill>
              <a:prstDash val="dash"/>
            </a:ln>
          </c:spPr>
          <c:marker>
            <c:symbol val="none"/>
          </c:marker>
          <c:xVal>
            <c:numRef>
              <c:f>Supply!$AP$16:$AU$16</c:f>
              <c:numCache>
                <c:formatCode>General</c:formatCode>
                <c:ptCount val="6"/>
                <c:pt idx="0">
                  <c:v>5</c:v>
                </c:pt>
                <c:pt idx="1">
                  <c:v>10</c:v>
                </c:pt>
                <c:pt idx="2">
                  <c:v>15</c:v>
                </c:pt>
                <c:pt idx="3">
                  <c:v>20</c:v>
                </c:pt>
                <c:pt idx="4">
                  <c:v>25</c:v>
                </c:pt>
                <c:pt idx="5">
                  <c:v>30</c:v>
                </c:pt>
              </c:numCache>
            </c:numRef>
          </c:xVal>
          <c:yVal>
            <c:numRef>
              <c:f>Supply!$AP$23:$AU$23</c:f>
              <c:numCache>
                <c:formatCode>General</c:formatCode>
                <c:ptCount val="6"/>
                <c:pt idx="0">
                  <c:v>29.502990606405465</c:v>
                </c:pt>
                <c:pt idx="1">
                  <c:v>24.937648137007177</c:v>
                </c:pt>
                <c:pt idx="2">
                  <c:v>20.919553295856431</c:v>
                </c:pt>
                <c:pt idx="3">
                  <c:v>19.604392798634066</c:v>
                </c:pt>
                <c:pt idx="4">
                  <c:v>16.509782517849981</c:v>
                </c:pt>
                <c:pt idx="5">
                  <c:v>7.2470827704372667</c:v>
                </c:pt>
              </c:numCache>
            </c:numRef>
          </c:yVal>
          <c:smooth val="1"/>
          <c:extLst>
            <c:ext xmlns:c16="http://schemas.microsoft.com/office/drawing/2014/chart" uri="{C3380CC4-5D6E-409C-BE32-E72D297353CC}">
              <c16:uniqueId val="{00000004-3CEB-4858-9F3D-9EBC5E1E3A58}"/>
            </c:ext>
          </c:extLst>
        </c:ser>
        <c:ser>
          <c:idx val="6"/>
          <c:order val="6"/>
          <c:tx>
            <c:strRef>
              <c:f>Supply!$AO$24</c:f>
              <c:strCache>
                <c:ptCount val="1"/>
                <c:pt idx="0">
                  <c:v>Total</c:v>
                </c:pt>
              </c:strCache>
            </c:strRef>
          </c:tx>
          <c:spPr>
            <a:ln w="38100">
              <a:solidFill>
                <a:schemeClr val="tx1"/>
              </a:solidFill>
            </a:ln>
          </c:spPr>
          <c:marker>
            <c:symbol val="none"/>
          </c:marker>
          <c:xVal>
            <c:numRef>
              <c:f>Supply!$AP$16:$AU$16</c:f>
              <c:numCache>
                <c:formatCode>General</c:formatCode>
                <c:ptCount val="6"/>
                <c:pt idx="0">
                  <c:v>5</c:v>
                </c:pt>
                <c:pt idx="1">
                  <c:v>10</c:v>
                </c:pt>
                <c:pt idx="2">
                  <c:v>15</c:v>
                </c:pt>
                <c:pt idx="3">
                  <c:v>20</c:v>
                </c:pt>
                <c:pt idx="4">
                  <c:v>25</c:v>
                </c:pt>
                <c:pt idx="5">
                  <c:v>30</c:v>
                </c:pt>
              </c:numCache>
            </c:numRef>
          </c:xVal>
          <c:yVal>
            <c:numRef>
              <c:f>Supply!$AP$24:$AU$24</c:f>
              <c:numCache>
                <c:formatCode>General</c:formatCode>
                <c:ptCount val="6"/>
                <c:pt idx="0">
                  <c:v>1062.9360108581088</c:v>
                </c:pt>
                <c:pt idx="1">
                  <c:v>1091.6672394188242</c:v>
                </c:pt>
                <c:pt idx="2">
                  <c:v>1128.0823028438513</c:v>
                </c:pt>
                <c:pt idx="3">
                  <c:v>1166.3443799900149</c:v>
                </c:pt>
                <c:pt idx="4">
                  <c:v>1198.2809345693081</c:v>
                </c:pt>
                <c:pt idx="5">
                  <c:v>1250.4021243538853</c:v>
                </c:pt>
              </c:numCache>
            </c:numRef>
          </c:yVal>
          <c:smooth val="1"/>
          <c:extLst>
            <c:ext xmlns:c16="http://schemas.microsoft.com/office/drawing/2014/chart" uri="{C3380CC4-5D6E-409C-BE32-E72D297353CC}">
              <c16:uniqueId val="{00000005-3CEB-4858-9F3D-9EBC5E1E3A58}"/>
            </c:ext>
          </c:extLst>
        </c:ser>
        <c:dLbls>
          <c:showLegendKey val="0"/>
          <c:showVal val="0"/>
          <c:showCatName val="0"/>
          <c:showSerName val="0"/>
          <c:showPercent val="0"/>
          <c:showBubbleSize val="0"/>
        </c:dLbls>
        <c:axId val="169022208"/>
        <c:axId val="169024128"/>
        <c:extLst>
          <c:ext xmlns:c15="http://schemas.microsoft.com/office/drawing/2012/chart" uri="{02D57815-91ED-43cb-92C2-25804820EDAC}">
            <c15:filteredScatterSeries>
              <c15:ser>
                <c:idx val="2"/>
                <c:order val="2"/>
                <c:tx>
                  <c:strRef>
                    <c:extLst>
                      <c:ext uri="{02D57815-91ED-43cb-92C2-25804820EDAC}">
                        <c15:formulaRef>
                          <c15:sqref>Supply!$AO$20</c15:sqref>
                        </c15:formulaRef>
                      </c:ext>
                    </c:extLst>
                    <c:strCache>
                      <c:ptCount val="1"/>
                      <c:pt idx="0">
                        <c:v>Brackish Groundwater Desalinated</c:v>
                      </c:pt>
                    </c:strCache>
                  </c:strRef>
                </c:tx>
                <c:marker>
                  <c:symbol val="none"/>
                </c:marker>
                <c:xVal>
                  <c:numRef>
                    <c:extLst>
                      <c:ext uri="{02D57815-91ED-43cb-92C2-25804820EDAC}">
                        <c15:formulaRef>
                          <c15:sqref>Supply!$AP$16:$AU$16</c15:sqref>
                        </c15:formulaRef>
                      </c:ext>
                    </c:extLst>
                    <c:numCache>
                      <c:formatCode>General</c:formatCode>
                      <c:ptCount val="6"/>
                      <c:pt idx="0">
                        <c:v>5</c:v>
                      </c:pt>
                      <c:pt idx="1">
                        <c:v>10</c:v>
                      </c:pt>
                      <c:pt idx="2">
                        <c:v>15</c:v>
                      </c:pt>
                      <c:pt idx="3">
                        <c:v>20</c:v>
                      </c:pt>
                      <c:pt idx="4">
                        <c:v>25</c:v>
                      </c:pt>
                      <c:pt idx="5">
                        <c:v>30</c:v>
                      </c:pt>
                    </c:numCache>
                  </c:numRef>
                </c:xVal>
                <c:yVal>
                  <c:numRef>
                    <c:extLst>
                      <c:ext uri="{02D57815-91ED-43cb-92C2-25804820EDAC}">
                        <c15:formulaRef>
                          <c15:sqref>Supply!$AP$20:$AU$20</c15:sqref>
                        </c15:formulaRef>
                      </c:ext>
                    </c:extLst>
                    <c:numCache>
                      <c:formatCode>General</c:formatCode>
                      <c:ptCount val="6"/>
                      <c:pt idx="0">
                        <c:v>13.022680207356785</c:v>
                      </c:pt>
                      <c:pt idx="1">
                        <c:v>12.083839326356991</c:v>
                      </c:pt>
                      <c:pt idx="2">
                        <c:v>12.749743506811885</c:v>
                      </c:pt>
                      <c:pt idx="3">
                        <c:v>12.663744023809938</c:v>
                      </c:pt>
                      <c:pt idx="4">
                        <c:v>13.346767413069383</c:v>
                      </c:pt>
                      <c:pt idx="5">
                        <c:v>14.333344688440318</c:v>
                      </c:pt>
                    </c:numCache>
                  </c:numRef>
                </c:yVal>
                <c:smooth val="1"/>
                <c:extLst>
                  <c:ext xmlns:c16="http://schemas.microsoft.com/office/drawing/2014/chart" uri="{C3380CC4-5D6E-409C-BE32-E72D297353CC}">
                    <c16:uniqueId val="{00000006-3CEB-4858-9F3D-9EBC5E1E3A58}"/>
                  </c:ext>
                </c:extLst>
              </c15:ser>
            </c15:filteredScatterSeries>
          </c:ext>
        </c:extLst>
      </c:scatterChart>
      <c:valAx>
        <c:axId val="169022208"/>
        <c:scaling>
          <c:orientation val="minMax"/>
          <c:max val="31"/>
          <c:min val="5"/>
        </c:scaling>
        <c:delete val="0"/>
        <c:axPos val="b"/>
        <c:title>
          <c:tx>
            <c:rich>
              <a:bodyPr/>
              <a:lstStyle/>
              <a:p>
                <a:pPr>
                  <a:defRPr/>
                </a:pPr>
                <a:r>
                  <a:rPr lang="en-US"/>
                  <a:t>Year</a:t>
                </a:r>
              </a:p>
            </c:rich>
          </c:tx>
          <c:layout>
            <c:manualLayout>
              <c:xMode val="edge"/>
              <c:yMode val="edge"/>
              <c:x val="0.51938513695403454"/>
              <c:y val="0.92960629921259863"/>
            </c:manualLayout>
          </c:layout>
          <c:overlay val="0"/>
        </c:title>
        <c:numFmt formatCode="General" sourceLinked="1"/>
        <c:majorTickMark val="out"/>
        <c:minorTickMark val="none"/>
        <c:tickLblPos val="nextTo"/>
        <c:crossAx val="169024128"/>
        <c:crosses val="autoZero"/>
        <c:crossBetween val="midCat"/>
        <c:majorUnit val="5"/>
      </c:valAx>
      <c:valAx>
        <c:axId val="169024128"/>
        <c:scaling>
          <c:orientation val="minMax"/>
          <c:max val="1750"/>
          <c:min val="0"/>
        </c:scaling>
        <c:delete val="0"/>
        <c:axPos val="l"/>
        <c:title>
          <c:tx>
            <c:rich>
              <a:bodyPr rot="-5400000" vert="horz"/>
              <a:lstStyle/>
              <a:p>
                <a:pPr>
                  <a:defRPr/>
                </a:pPr>
                <a:r>
                  <a:rPr lang="en-US"/>
                  <a:t>10</a:t>
                </a:r>
                <a:r>
                  <a:rPr lang="en-US" baseline="30000"/>
                  <a:t>6</a:t>
                </a:r>
                <a:r>
                  <a:rPr lang="en-US"/>
                  <a:t> m</a:t>
                </a:r>
                <a:r>
                  <a:rPr lang="en-US" baseline="30000"/>
                  <a:t>3</a:t>
                </a:r>
                <a:r>
                  <a:rPr lang="en-US"/>
                  <a:t> year</a:t>
                </a:r>
                <a:r>
                  <a:rPr lang="en-US" baseline="30000"/>
                  <a:t>-1</a:t>
                </a:r>
              </a:p>
            </c:rich>
          </c:tx>
          <c:layout>
            <c:manualLayout>
              <c:xMode val="edge"/>
              <c:yMode val="edge"/>
              <c:x val="1.0565145702940979E-2"/>
              <c:y val="0.32296478565179365"/>
            </c:manualLayout>
          </c:layout>
          <c:overlay val="0"/>
        </c:title>
        <c:numFmt formatCode="General" sourceLinked="1"/>
        <c:majorTickMark val="out"/>
        <c:minorTickMark val="none"/>
        <c:tickLblPos val="nextTo"/>
        <c:crossAx val="169022208"/>
        <c:crosses val="autoZero"/>
        <c:crossBetween val="midCat"/>
      </c:valAx>
      <c:spPr>
        <a:ln>
          <a:solidFill>
            <a:prstClr val="black"/>
          </a:solidFill>
        </a:ln>
      </c:spPr>
    </c:plotArea>
    <c:plotVisOnly val="1"/>
    <c:dispBlanksAs val="gap"/>
    <c:showDLblsOverMax val="0"/>
  </c:chart>
  <c:spPr>
    <a:ln w="15875"/>
  </c:spPr>
  <c:txPr>
    <a:bodyPr/>
    <a:lstStyle/>
    <a:p>
      <a:pPr>
        <a:defRPr>
          <a:latin typeface="Times New Roman" pitchFamily="18" charset="0"/>
          <a:cs typeface="Times New Roman"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Consumers</a:t>
            </a:r>
          </a:p>
        </c:rich>
      </c:tx>
      <c:layout>
        <c:manualLayout>
          <c:xMode val="edge"/>
          <c:yMode val="edge"/>
          <c:x val="0.31629443310326943"/>
          <c:y val="2.3149059492563431E-3"/>
        </c:manualLayout>
      </c:layout>
      <c:overlay val="1"/>
    </c:title>
    <c:autoTitleDeleted val="0"/>
    <c:plotArea>
      <c:layout>
        <c:manualLayout>
          <c:layoutTarget val="inner"/>
          <c:xMode val="edge"/>
          <c:yMode val="edge"/>
          <c:x val="0.27643263342082242"/>
          <c:y val="0.10185185185185186"/>
          <c:w val="0.66441098797835452"/>
          <c:h val="0.75259259259259303"/>
        </c:manualLayout>
      </c:layout>
      <c:scatterChart>
        <c:scatterStyle val="smoothMarker"/>
        <c:varyColors val="0"/>
        <c:ser>
          <c:idx val="0"/>
          <c:order val="0"/>
          <c:tx>
            <c:strRef>
              <c:f>Supply!$AO$4</c:f>
              <c:strCache>
                <c:ptCount val="1"/>
                <c:pt idx="0">
                  <c:v>Fresh Groundwater</c:v>
                </c:pt>
              </c:strCache>
            </c:strRef>
          </c:tx>
          <c:spPr>
            <a:ln w="38100">
              <a:solidFill>
                <a:schemeClr val="bg1">
                  <a:lumMod val="65000"/>
                </a:schemeClr>
              </a:solidFill>
            </a:ln>
          </c:spPr>
          <c:marker>
            <c:symbol val="none"/>
          </c:marker>
          <c:xVal>
            <c:numRef>
              <c:f>Supply!$AP$3:$AU$3</c:f>
              <c:numCache>
                <c:formatCode>General</c:formatCode>
                <c:ptCount val="6"/>
                <c:pt idx="0">
                  <c:v>5</c:v>
                </c:pt>
                <c:pt idx="1">
                  <c:v>10</c:v>
                </c:pt>
                <c:pt idx="2">
                  <c:v>15</c:v>
                </c:pt>
                <c:pt idx="3">
                  <c:v>20</c:v>
                </c:pt>
                <c:pt idx="4">
                  <c:v>25</c:v>
                </c:pt>
                <c:pt idx="5">
                  <c:v>30</c:v>
                </c:pt>
              </c:numCache>
            </c:numRef>
          </c:xVal>
          <c:yVal>
            <c:numRef>
              <c:f>Supply!$AP$4:$AU$4</c:f>
              <c:numCache>
                <c:formatCode>_ * #,##0_ ;_ * \-#,##0_ ;_ * "-"??_ ;_ @_ </c:formatCode>
                <c:ptCount val="6"/>
                <c:pt idx="0">
                  <c:v>1232.7953543075928</c:v>
                </c:pt>
                <c:pt idx="1">
                  <c:v>1249.5444944935657</c:v>
                </c:pt>
                <c:pt idx="2">
                  <c:v>1281.7054493521161</c:v>
                </c:pt>
                <c:pt idx="3">
                  <c:v>1299.9485481338795</c:v>
                </c:pt>
                <c:pt idx="4">
                  <c:v>1318.2860250151596</c:v>
                </c:pt>
                <c:pt idx="5">
                  <c:v>1350.0485913427128</c:v>
                </c:pt>
              </c:numCache>
            </c:numRef>
          </c:yVal>
          <c:smooth val="1"/>
          <c:extLst>
            <c:ext xmlns:c16="http://schemas.microsoft.com/office/drawing/2014/chart" uri="{C3380CC4-5D6E-409C-BE32-E72D297353CC}">
              <c16:uniqueId val="{00000000-6E6B-4CC4-88CF-69EA256C3115}"/>
            </c:ext>
          </c:extLst>
        </c:ser>
        <c:ser>
          <c:idx val="2"/>
          <c:order val="1"/>
          <c:tx>
            <c:strRef>
              <c:f>Supply!$AO$5</c:f>
              <c:strCache>
                <c:ptCount val="1"/>
                <c:pt idx="0">
                  <c:v>Brackish Groundwater</c:v>
                </c:pt>
              </c:strCache>
            </c:strRef>
          </c:tx>
          <c:spPr>
            <a:ln w="47625">
              <a:solidFill>
                <a:schemeClr val="bg1">
                  <a:lumMod val="65000"/>
                </a:schemeClr>
              </a:solidFill>
              <a:prstDash val="sysDash"/>
            </a:ln>
          </c:spPr>
          <c:marker>
            <c:symbol val="none"/>
          </c:marker>
          <c:xVal>
            <c:numRef>
              <c:f>Supply!$AP$3:$AU$3</c:f>
              <c:numCache>
                <c:formatCode>General</c:formatCode>
                <c:ptCount val="6"/>
                <c:pt idx="0">
                  <c:v>5</c:v>
                </c:pt>
                <c:pt idx="1">
                  <c:v>10</c:v>
                </c:pt>
                <c:pt idx="2">
                  <c:v>15</c:v>
                </c:pt>
                <c:pt idx="3">
                  <c:v>20</c:v>
                </c:pt>
                <c:pt idx="4">
                  <c:v>25</c:v>
                </c:pt>
                <c:pt idx="5">
                  <c:v>30</c:v>
                </c:pt>
              </c:numCache>
            </c:numRef>
          </c:xVal>
          <c:yVal>
            <c:numRef>
              <c:f>Supply!$AP$5:$AU$5</c:f>
              <c:numCache>
                <c:formatCode>_ * #,##0_ ;_ * \-#,##0_ ;_ * "-"??_ ;_ @_ </c:formatCode>
                <c:ptCount val="6"/>
                <c:pt idx="0">
                  <c:v>189.59087673766831</c:v>
                </c:pt>
                <c:pt idx="1">
                  <c:v>178.10031116619189</c:v>
                </c:pt>
                <c:pt idx="2">
                  <c:v>162.23435478257576</c:v>
                </c:pt>
                <c:pt idx="3">
                  <c:v>155.4148394751665</c:v>
                </c:pt>
                <c:pt idx="4">
                  <c:v>144.23289277167629</c:v>
                </c:pt>
                <c:pt idx="5">
                  <c:v>143.50134807080093</c:v>
                </c:pt>
              </c:numCache>
            </c:numRef>
          </c:yVal>
          <c:smooth val="1"/>
          <c:extLst>
            <c:ext xmlns:c16="http://schemas.microsoft.com/office/drawing/2014/chart" uri="{C3380CC4-5D6E-409C-BE32-E72D297353CC}">
              <c16:uniqueId val="{00000001-6E6B-4CC4-88CF-69EA256C3115}"/>
            </c:ext>
          </c:extLst>
        </c:ser>
        <c:ser>
          <c:idx val="3"/>
          <c:order val="2"/>
          <c:tx>
            <c:strRef>
              <c:f>Supply!$AO$6</c:f>
              <c:strCache>
                <c:ptCount val="1"/>
                <c:pt idx="0">
                  <c:v>Brackish Groundwater Desalinated</c:v>
                </c:pt>
              </c:strCache>
            </c:strRef>
          </c:tx>
          <c:spPr>
            <a:ln w="22225">
              <a:solidFill>
                <a:schemeClr val="tx1"/>
              </a:solidFill>
              <a:prstDash val="solid"/>
            </a:ln>
          </c:spPr>
          <c:marker>
            <c:symbol val="none"/>
          </c:marker>
          <c:xVal>
            <c:numRef>
              <c:f>Supply!$AP$3:$AU$3</c:f>
              <c:numCache>
                <c:formatCode>General</c:formatCode>
                <c:ptCount val="6"/>
                <c:pt idx="0">
                  <c:v>5</c:v>
                </c:pt>
                <c:pt idx="1">
                  <c:v>10</c:v>
                </c:pt>
                <c:pt idx="2">
                  <c:v>15</c:v>
                </c:pt>
                <c:pt idx="3">
                  <c:v>20</c:v>
                </c:pt>
                <c:pt idx="4">
                  <c:v>25</c:v>
                </c:pt>
                <c:pt idx="5">
                  <c:v>30</c:v>
                </c:pt>
              </c:numCache>
            </c:numRef>
          </c:xVal>
          <c:yVal>
            <c:numRef>
              <c:f>Supply!$AP$6:$AU$6</c:f>
              <c:numCache>
                <c:formatCode>_ * #,##0_ ;_ * \-#,##0_ ;_ * "-"??_ ;_ @_ </c:formatCode>
                <c:ptCount val="6"/>
                <c:pt idx="0">
                  <c:v>58.796347109394482</c:v>
                </c:pt>
                <c:pt idx="1">
                  <c:v>70.323085779055702</c:v>
                </c:pt>
                <c:pt idx="2">
                  <c:v>87.309739152622143</c:v>
                </c:pt>
                <c:pt idx="3">
                  <c:v>95.033381450332215</c:v>
                </c:pt>
                <c:pt idx="4">
                  <c:v>106.93439370784938</c:v>
                </c:pt>
                <c:pt idx="5">
                  <c:v>109.22237053717423</c:v>
                </c:pt>
              </c:numCache>
            </c:numRef>
          </c:yVal>
          <c:smooth val="1"/>
          <c:extLst>
            <c:ext xmlns:c16="http://schemas.microsoft.com/office/drawing/2014/chart" uri="{C3380CC4-5D6E-409C-BE32-E72D297353CC}">
              <c16:uniqueId val="{00000002-6E6B-4CC4-88CF-69EA256C3115}"/>
            </c:ext>
          </c:extLst>
        </c:ser>
        <c:ser>
          <c:idx val="4"/>
          <c:order val="3"/>
          <c:tx>
            <c:strRef>
              <c:f>Supply!$AO$7</c:f>
              <c:strCache>
                <c:ptCount val="1"/>
                <c:pt idx="0">
                  <c:v>TWW</c:v>
                </c:pt>
              </c:strCache>
            </c:strRef>
          </c:tx>
          <c:spPr>
            <a:ln w="31750">
              <a:solidFill>
                <a:prstClr val="black"/>
              </a:solidFill>
              <a:prstDash val="sysDot"/>
            </a:ln>
          </c:spPr>
          <c:marker>
            <c:symbol val="none"/>
          </c:marker>
          <c:xVal>
            <c:numRef>
              <c:f>Supply!$AP$3:$AU$3</c:f>
              <c:numCache>
                <c:formatCode>General</c:formatCode>
                <c:ptCount val="6"/>
                <c:pt idx="0">
                  <c:v>5</c:v>
                </c:pt>
                <c:pt idx="1">
                  <c:v>10</c:v>
                </c:pt>
                <c:pt idx="2">
                  <c:v>15</c:v>
                </c:pt>
                <c:pt idx="3">
                  <c:v>20</c:v>
                </c:pt>
                <c:pt idx="4">
                  <c:v>25</c:v>
                </c:pt>
                <c:pt idx="5">
                  <c:v>30</c:v>
                </c:pt>
              </c:numCache>
            </c:numRef>
          </c:xVal>
          <c:yVal>
            <c:numRef>
              <c:f>Supply!$AP$7:$AU$7</c:f>
              <c:numCache>
                <c:formatCode>_ * #,##0_ ;_ * \-#,##0_ ;_ * "-"??_ ;_ @_ </c:formatCode>
                <c:ptCount val="6"/>
                <c:pt idx="0">
                  <c:v>565.54072350705405</c:v>
                </c:pt>
                <c:pt idx="1">
                  <c:v>605.11855375211098</c:v>
                </c:pt>
                <c:pt idx="2">
                  <c:v>657.31505804722678</c:v>
                </c:pt>
                <c:pt idx="3">
                  <c:v>713.80622623327906</c:v>
                </c:pt>
                <c:pt idx="4">
                  <c:v>775.04426085238606</c:v>
                </c:pt>
                <c:pt idx="5">
                  <c:v>836.34737513171763</c:v>
                </c:pt>
              </c:numCache>
            </c:numRef>
          </c:yVal>
          <c:smooth val="1"/>
          <c:extLst>
            <c:ext xmlns:c16="http://schemas.microsoft.com/office/drawing/2014/chart" uri="{C3380CC4-5D6E-409C-BE32-E72D297353CC}">
              <c16:uniqueId val="{00000003-6E6B-4CC4-88CF-69EA256C3115}"/>
            </c:ext>
          </c:extLst>
        </c:ser>
        <c:ser>
          <c:idx val="5"/>
          <c:order val="4"/>
          <c:tx>
            <c:strRef>
              <c:f>Supply!$AO$8</c:f>
              <c:strCache>
                <c:ptCount val="1"/>
                <c:pt idx="0">
                  <c:v>TWW Desalinated</c:v>
                </c:pt>
              </c:strCache>
            </c:strRef>
          </c:tx>
          <c:spPr>
            <a:ln w="12700">
              <a:solidFill>
                <a:schemeClr val="tx1"/>
              </a:solidFill>
              <a:prstDash val="solid"/>
            </a:ln>
          </c:spPr>
          <c:marker>
            <c:symbol val="square"/>
            <c:size val="5"/>
            <c:spPr>
              <a:solidFill>
                <a:schemeClr val="bg1">
                  <a:lumMod val="50000"/>
                </a:schemeClr>
              </a:solidFill>
              <a:ln>
                <a:solidFill>
                  <a:schemeClr val="tx1"/>
                </a:solidFill>
              </a:ln>
            </c:spPr>
          </c:marker>
          <c:xVal>
            <c:numRef>
              <c:f>Supply!$AP$3:$AU$3</c:f>
              <c:numCache>
                <c:formatCode>General</c:formatCode>
                <c:ptCount val="6"/>
                <c:pt idx="0">
                  <c:v>5</c:v>
                </c:pt>
                <c:pt idx="1">
                  <c:v>10</c:v>
                </c:pt>
                <c:pt idx="2">
                  <c:v>15</c:v>
                </c:pt>
                <c:pt idx="3">
                  <c:v>20</c:v>
                </c:pt>
                <c:pt idx="4">
                  <c:v>25</c:v>
                </c:pt>
                <c:pt idx="5">
                  <c:v>30</c:v>
                </c:pt>
              </c:numCache>
            </c:numRef>
          </c:xVal>
          <c:yVal>
            <c:numRef>
              <c:f>Supply!$AP$8:$AU$8</c:f>
              <c:numCache>
                <c:formatCode>_ * #,##0_ ;_ * \-#,##0_ ;_ * "-"??_ ;_ @_ </c:formatCode>
                <c:ptCount val="6"/>
                <c:pt idx="0">
                  <c:v>29.127955887256892</c:v>
                </c:pt>
                <c:pt idx="1">
                  <c:v>30.036236395995282</c:v>
                </c:pt>
                <c:pt idx="2">
                  <c:v>31.503980449010577</c:v>
                </c:pt>
                <c:pt idx="3">
                  <c:v>33.831399272638997</c:v>
                </c:pt>
                <c:pt idx="4">
                  <c:v>36.865386925977916</c:v>
                </c:pt>
                <c:pt idx="5">
                  <c:v>46.629575138743249</c:v>
                </c:pt>
              </c:numCache>
            </c:numRef>
          </c:yVal>
          <c:smooth val="1"/>
          <c:extLst>
            <c:ext xmlns:c16="http://schemas.microsoft.com/office/drawing/2014/chart" uri="{C3380CC4-5D6E-409C-BE32-E72D297353CC}">
              <c16:uniqueId val="{00000004-6E6B-4CC4-88CF-69EA256C3115}"/>
            </c:ext>
          </c:extLst>
        </c:ser>
        <c:ser>
          <c:idx val="1"/>
          <c:order val="5"/>
          <c:tx>
            <c:strRef>
              <c:f>Supply!$AO$9</c:f>
              <c:strCache>
                <c:ptCount val="1"/>
                <c:pt idx="0">
                  <c:v>TWW to Env.</c:v>
                </c:pt>
              </c:strCache>
            </c:strRef>
          </c:tx>
          <c:spPr>
            <a:ln w="19050">
              <a:solidFill>
                <a:schemeClr val="tx1"/>
              </a:solidFill>
            </a:ln>
          </c:spPr>
          <c:marker>
            <c:symbol val="x"/>
            <c:size val="5"/>
            <c:spPr>
              <a:solidFill>
                <a:schemeClr val="tx1">
                  <a:alpha val="0"/>
                </a:schemeClr>
              </a:solidFill>
              <a:ln>
                <a:solidFill>
                  <a:schemeClr val="tx1"/>
                </a:solidFill>
              </a:ln>
            </c:spPr>
          </c:marker>
          <c:xVal>
            <c:numRef>
              <c:f>Supply!$AP$3:$AU$3</c:f>
              <c:numCache>
                <c:formatCode>General</c:formatCode>
                <c:ptCount val="6"/>
                <c:pt idx="0">
                  <c:v>5</c:v>
                </c:pt>
                <c:pt idx="1">
                  <c:v>10</c:v>
                </c:pt>
                <c:pt idx="2">
                  <c:v>15</c:v>
                </c:pt>
                <c:pt idx="3">
                  <c:v>20</c:v>
                </c:pt>
                <c:pt idx="4">
                  <c:v>25</c:v>
                </c:pt>
                <c:pt idx="5">
                  <c:v>30</c:v>
                </c:pt>
              </c:numCache>
            </c:numRef>
          </c:xVal>
          <c:yVal>
            <c:numRef>
              <c:f>Supply!$AP$9:$AU$9</c:f>
              <c:numCache>
                <c:formatCode>_ * #,##0_ ;_ * \-#,##0_ ;_ * "-"??_ ;_ @_ </c:formatCode>
                <c:ptCount val="6"/>
                <c:pt idx="0">
                  <c:v>0.32240371556591313</c:v>
                </c:pt>
                <c:pt idx="1">
                  <c:v>5.9572451390240655</c:v>
                </c:pt>
                <c:pt idx="2">
                  <c:v>8.802647725115019</c:v>
                </c:pt>
                <c:pt idx="3">
                  <c:v>10.260519566039724</c:v>
                </c:pt>
                <c:pt idx="4">
                  <c:v>11.943186024726526</c:v>
                </c:pt>
                <c:pt idx="5">
                  <c:v>13.986593983489204</c:v>
                </c:pt>
              </c:numCache>
            </c:numRef>
          </c:yVal>
          <c:smooth val="1"/>
          <c:extLst>
            <c:ext xmlns:c16="http://schemas.microsoft.com/office/drawing/2014/chart" uri="{C3380CC4-5D6E-409C-BE32-E72D297353CC}">
              <c16:uniqueId val="{00000005-6E6B-4CC4-88CF-69EA256C3115}"/>
            </c:ext>
          </c:extLst>
        </c:ser>
        <c:ser>
          <c:idx val="6"/>
          <c:order val="6"/>
          <c:tx>
            <c:strRef>
              <c:f>Supply!$AO$10</c:f>
              <c:strCache>
                <c:ptCount val="1"/>
                <c:pt idx="0">
                  <c:v>Seawater Desalinated</c:v>
                </c:pt>
              </c:strCache>
            </c:strRef>
          </c:tx>
          <c:spPr>
            <a:ln w="28575">
              <a:solidFill>
                <a:schemeClr val="tx1"/>
              </a:solidFill>
              <a:prstDash val="dash"/>
            </a:ln>
          </c:spPr>
          <c:marker>
            <c:symbol val="none"/>
          </c:marker>
          <c:xVal>
            <c:numRef>
              <c:f>Supply!$AP$3:$AU$3</c:f>
              <c:numCache>
                <c:formatCode>General</c:formatCode>
                <c:ptCount val="6"/>
                <c:pt idx="0">
                  <c:v>5</c:v>
                </c:pt>
                <c:pt idx="1">
                  <c:v>10</c:v>
                </c:pt>
                <c:pt idx="2">
                  <c:v>15</c:v>
                </c:pt>
                <c:pt idx="3">
                  <c:v>20</c:v>
                </c:pt>
                <c:pt idx="4">
                  <c:v>25</c:v>
                </c:pt>
                <c:pt idx="5">
                  <c:v>30</c:v>
                </c:pt>
              </c:numCache>
            </c:numRef>
          </c:xVal>
          <c:yVal>
            <c:numRef>
              <c:f>Supply!$AP$10:$AU$10</c:f>
              <c:numCache>
                <c:formatCode>_ * #,##0_ ;_ * \-#,##0_ ;_ * "-"??_ ;_ @_ </c:formatCode>
                <c:ptCount val="6"/>
                <c:pt idx="0">
                  <c:v>269.59780290643812</c:v>
                </c:pt>
                <c:pt idx="1">
                  <c:v>319.53926913519945</c:v>
                </c:pt>
                <c:pt idx="2">
                  <c:v>364.1358604791825</c:v>
                </c:pt>
                <c:pt idx="3">
                  <c:v>425.49909331247102</c:v>
                </c:pt>
                <c:pt idx="4">
                  <c:v>484.53307435140596</c:v>
                </c:pt>
                <c:pt idx="5">
                  <c:v>555.62850527849287</c:v>
                </c:pt>
              </c:numCache>
            </c:numRef>
          </c:yVal>
          <c:smooth val="1"/>
          <c:extLst>
            <c:ext xmlns:c16="http://schemas.microsoft.com/office/drawing/2014/chart" uri="{C3380CC4-5D6E-409C-BE32-E72D297353CC}">
              <c16:uniqueId val="{00000006-6E6B-4CC4-88CF-69EA256C3115}"/>
            </c:ext>
          </c:extLst>
        </c:ser>
        <c:dLbls>
          <c:showLegendKey val="0"/>
          <c:showVal val="0"/>
          <c:showCatName val="0"/>
          <c:showSerName val="0"/>
          <c:showPercent val="0"/>
          <c:showBubbleSize val="0"/>
        </c:dLbls>
        <c:axId val="168629376"/>
        <c:axId val="168631296"/>
      </c:scatterChart>
      <c:valAx>
        <c:axId val="168629376"/>
        <c:scaling>
          <c:orientation val="minMax"/>
          <c:max val="31"/>
          <c:min val="5"/>
        </c:scaling>
        <c:delete val="0"/>
        <c:axPos val="b"/>
        <c:title>
          <c:tx>
            <c:rich>
              <a:bodyPr/>
              <a:lstStyle/>
              <a:p>
                <a:pPr>
                  <a:defRPr/>
                </a:pPr>
                <a:r>
                  <a:rPr lang="en-US"/>
                  <a:t>Year</a:t>
                </a:r>
              </a:p>
            </c:rich>
          </c:tx>
          <c:layout>
            <c:manualLayout>
              <c:xMode val="edge"/>
              <c:yMode val="edge"/>
              <c:x val="0.51938513695403454"/>
              <c:y val="0.92960629921259863"/>
            </c:manualLayout>
          </c:layout>
          <c:overlay val="0"/>
        </c:title>
        <c:numFmt formatCode="General" sourceLinked="1"/>
        <c:majorTickMark val="out"/>
        <c:minorTickMark val="none"/>
        <c:tickLblPos val="nextTo"/>
        <c:crossAx val="168631296"/>
        <c:crosses val="autoZero"/>
        <c:crossBetween val="midCat"/>
        <c:majorUnit val="5"/>
      </c:valAx>
      <c:valAx>
        <c:axId val="168631296"/>
        <c:scaling>
          <c:orientation val="minMax"/>
          <c:max val="1750"/>
          <c:min val="0"/>
        </c:scaling>
        <c:delete val="0"/>
        <c:axPos val="l"/>
        <c:title>
          <c:tx>
            <c:rich>
              <a:bodyPr rot="-5400000" vert="horz"/>
              <a:lstStyle/>
              <a:p>
                <a:pPr>
                  <a:defRPr/>
                </a:pPr>
                <a:r>
                  <a:rPr lang="en-US" dirty="0" smtClean="0"/>
                  <a:t>10</a:t>
                </a:r>
                <a:r>
                  <a:rPr lang="en-US" baseline="30000" dirty="0" smtClean="0"/>
                  <a:t>6</a:t>
                </a:r>
                <a:r>
                  <a:rPr lang="en-US" dirty="0" smtClean="0"/>
                  <a:t> m year</a:t>
                </a:r>
                <a:r>
                  <a:rPr lang="en-US" baseline="30000" dirty="0" smtClean="0"/>
                  <a:t>-1</a:t>
                </a:r>
                <a:endParaRPr lang="en-US" dirty="0"/>
              </a:p>
            </c:rich>
          </c:tx>
          <c:layout>
            <c:manualLayout>
              <c:xMode val="edge"/>
              <c:yMode val="edge"/>
              <c:x val="1.0565145702940979E-2"/>
              <c:y val="0.3137055263925343"/>
            </c:manualLayout>
          </c:layout>
          <c:overlay val="0"/>
        </c:title>
        <c:numFmt formatCode="#,##0" sourceLinked="0"/>
        <c:majorTickMark val="out"/>
        <c:minorTickMark val="none"/>
        <c:tickLblPos val="nextTo"/>
        <c:crossAx val="168629376"/>
        <c:crosses val="autoZero"/>
        <c:crossBetween val="midCat"/>
        <c:majorUnit val="200"/>
      </c:valAx>
      <c:spPr>
        <a:ln>
          <a:solidFill>
            <a:prstClr val="black"/>
          </a:solidFill>
        </a:ln>
      </c:spPr>
    </c:plotArea>
    <c:plotVisOnly val="1"/>
    <c:dispBlanksAs val="gap"/>
    <c:showDLblsOverMax val="0"/>
  </c:chart>
  <c:txPr>
    <a:bodyPr/>
    <a:lstStyle/>
    <a:p>
      <a:pPr>
        <a:defRPr sz="1100">
          <a:latin typeface="Times New Roman" pitchFamily="18" charset="0"/>
          <a:cs typeface="Times New Roman" pitchFamily="18"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Urban</a:t>
            </a:r>
          </a:p>
        </c:rich>
      </c:tx>
      <c:layout>
        <c:manualLayout>
          <c:xMode val="edge"/>
          <c:yMode val="edge"/>
          <c:x val="0.39760961370213338"/>
          <c:y val="9.2592592592592692E-3"/>
        </c:manualLayout>
      </c:layout>
      <c:overlay val="1"/>
    </c:title>
    <c:autoTitleDeleted val="0"/>
    <c:plotArea>
      <c:layout>
        <c:manualLayout>
          <c:layoutTarget val="inner"/>
          <c:xMode val="edge"/>
          <c:yMode val="edge"/>
          <c:x val="0.25110833501581531"/>
          <c:y val="0.10185185185185186"/>
          <c:w val="0.69013098122350092"/>
          <c:h val="0.75259259259259415"/>
        </c:manualLayout>
      </c:layout>
      <c:scatterChart>
        <c:scatterStyle val="smoothMarker"/>
        <c:varyColors val="0"/>
        <c:ser>
          <c:idx val="0"/>
          <c:order val="0"/>
          <c:tx>
            <c:strRef>
              <c:f>Supply!$AO$38</c:f>
              <c:strCache>
                <c:ptCount val="1"/>
                <c:pt idx="0">
                  <c:v>Fresh Groundwater</c:v>
                </c:pt>
              </c:strCache>
            </c:strRef>
          </c:tx>
          <c:spPr>
            <a:ln w="38100">
              <a:solidFill>
                <a:schemeClr val="bg1">
                  <a:lumMod val="65000"/>
                </a:schemeClr>
              </a:solidFill>
            </a:ln>
          </c:spPr>
          <c:marker>
            <c:symbol val="none"/>
          </c:marker>
          <c:xVal>
            <c:numRef>
              <c:f>Supply!$AP$37:$AU$37</c:f>
              <c:numCache>
                <c:formatCode>General</c:formatCode>
                <c:ptCount val="6"/>
                <c:pt idx="0">
                  <c:v>5</c:v>
                </c:pt>
                <c:pt idx="1">
                  <c:v>10</c:v>
                </c:pt>
                <c:pt idx="2">
                  <c:v>15</c:v>
                </c:pt>
                <c:pt idx="3">
                  <c:v>20</c:v>
                </c:pt>
                <c:pt idx="4">
                  <c:v>25</c:v>
                </c:pt>
                <c:pt idx="5">
                  <c:v>30</c:v>
                </c:pt>
              </c:numCache>
            </c:numRef>
          </c:xVal>
          <c:yVal>
            <c:numRef>
              <c:f>Supply!$AP$38:$AU$38</c:f>
              <c:numCache>
                <c:formatCode>_ * #,##0_ ;_ * \-#,##0_ ;_ * "-"??_ ;_ @_ </c:formatCode>
                <c:ptCount val="6"/>
                <c:pt idx="0">
                  <c:v>734.54240660086259</c:v>
                </c:pt>
                <c:pt idx="1">
                  <c:v>746.00626603260423</c:v>
                </c:pt>
                <c:pt idx="2">
                  <c:v>776.12487156729605</c:v>
                </c:pt>
                <c:pt idx="3">
                  <c:v>806.58743398376146</c:v>
                </c:pt>
                <c:pt idx="4">
                  <c:v>843.51514558051224</c:v>
                </c:pt>
                <c:pt idx="5">
                  <c:v>884.72794803202999</c:v>
                </c:pt>
              </c:numCache>
            </c:numRef>
          </c:yVal>
          <c:smooth val="1"/>
          <c:extLst>
            <c:ext xmlns:c16="http://schemas.microsoft.com/office/drawing/2014/chart" uri="{C3380CC4-5D6E-409C-BE32-E72D297353CC}">
              <c16:uniqueId val="{00000000-2FF0-4CDE-A786-C51FD3510A67}"/>
            </c:ext>
          </c:extLst>
        </c:ser>
        <c:ser>
          <c:idx val="1"/>
          <c:order val="1"/>
          <c:tx>
            <c:strRef>
              <c:f>Supply!$AO$39</c:f>
              <c:strCache>
                <c:ptCount val="1"/>
                <c:pt idx="0">
                  <c:v>Brackish Groundwater Desalinated</c:v>
                </c:pt>
              </c:strCache>
            </c:strRef>
          </c:tx>
          <c:spPr>
            <a:ln>
              <a:solidFill>
                <a:schemeClr val="tx1"/>
              </a:solidFill>
            </a:ln>
          </c:spPr>
          <c:marker>
            <c:symbol val="none"/>
          </c:marker>
          <c:xVal>
            <c:numRef>
              <c:f>Supply!$AP$37:$AU$37</c:f>
              <c:numCache>
                <c:formatCode>General</c:formatCode>
                <c:ptCount val="6"/>
                <c:pt idx="0">
                  <c:v>5</c:v>
                </c:pt>
                <c:pt idx="1">
                  <c:v>10</c:v>
                </c:pt>
                <c:pt idx="2">
                  <c:v>15</c:v>
                </c:pt>
                <c:pt idx="3">
                  <c:v>20</c:v>
                </c:pt>
                <c:pt idx="4">
                  <c:v>25</c:v>
                </c:pt>
                <c:pt idx="5">
                  <c:v>30</c:v>
                </c:pt>
              </c:numCache>
            </c:numRef>
          </c:xVal>
          <c:yVal>
            <c:numRef>
              <c:f>Supply!$AP$39:$AU$39</c:f>
              <c:numCache>
                <c:formatCode>_ * #,##0_ ;_ * \-#,##0_ ;_ * "-"??_ ;_ @_ </c:formatCode>
                <c:ptCount val="6"/>
                <c:pt idx="0">
                  <c:v>45.773666902037697</c:v>
                </c:pt>
                <c:pt idx="1">
                  <c:v>58.239246452698708</c:v>
                </c:pt>
                <c:pt idx="2">
                  <c:v>74.559995645810261</c:v>
                </c:pt>
                <c:pt idx="3">
                  <c:v>82.369637426522274</c:v>
                </c:pt>
                <c:pt idx="4">
                  <c:v>93.587626294779994</c:v>
                </c:pt>
                <c:pt idx="5">
                  <c:v>94.889025848733908</c:v>
                </c:pt>
              </c:numCache>
            </c:numRef>
          </c:yVal>
          <c:smooth val="1"/>
          <c:extLst>
            <c:ext xmlns:c16="http://schemas.microsoft.com/office/drawing/2014/chart" uri="{C3380CC4-5D6E-409C-BE32-E72D297353CC}">
              <c16:uniqueId val="{00000001-2FF0-4CDE-A786-C51FD3510A67}"/>
            </c:ext>
          </c:extLst>
        </c:ser>
        <c:ser>
          <c:idx val="2"/>
          <c:order val="2"/>
          <c:tx>
            <c:strRef>
              <c:f>Supply!$AO$40</c:f>
              <c:strCache>
                <c:ptCount val="1"/>
                <c:pt idx="0">
                  <c:v>Seawater Desalinated</c:v>
                </c:pt>
              </c:strCache>
            </c:strRef>
          </c:tx>
          <c:spPr>
            <a:ln w="28575">
              <a:solidFill>
                <a:schemeClr val="tx1"/>
              </a:solidFill>
              <a:prstDash val="dash"/>
            </a:ln>
          </c:spPr>
          <c:marker>
            <c:symbol val="none"/>
          </c:marker>
          <c:xVal>
            <c:numRef>
              <c:f>Supply!$AP$37:$AU$37</c:f>
              <c:numCache>
                <c:formatCode>General</c:formatCode>
                <c:ptCount val="6"/>
                <c:pt idx="0">
                  <c:v>5</c:v>
                </c:pt>
                <c:pt idx="1">
                  <c:v>10</c:v>
                </c:pt>
                <c:pt idx="2">
                  <c:v>15</c:v>
                </c:pt>
                <c:pt idx="3">
                  <c:v>20</c:v>
                </c:pt>
                <c:pt idx="4">
                  <c:v>25</c:v>
                </c:pt>
                <c:pt idx="5">
                  <c:v>30</c:v>
                </c:pt>
              </c:numCache>
            </c:numRef>
          </c:xVal>
          <c:yVal>
            <c:numRef>
              <c:f>Supply!$AP$40:$AU$40</c:f>
              <c:numCache>
                <c:formatCode>General</c:formatCode>
                <c:ptCount val="6"/>
                <c:pt idx="0">
                  <c:v>240.09481230003266</c:v>
                </c:pt>
                <c:pt idx="1">
                  <c:v>294.60162099819229</c:v>
                </c:pt>
                <c:pt idx="2">
                  <c:v>343.21630718332608</c:v>
                </c:pt>
                <c:pt idx="3">
                  <c:v>405.89470051383694</c:v>
                </c:pt>
                <c:pt idx="4">
                  <c:v>468.02329183355596</c:v>
                </c:pt>
                <c:pt idx="5">
                  <c:v>548.38142250805561</c:v>
                </c:pt>
              </c:numCache>
            </c:numRef>
          </c:yVal>
          <c:smooth val="1"/>
          <c:extLst>
            <c:ext xmlns:c16="http://schemas.microsoft.com/office/drawing/2014/chart" uri="{C3380CC4-5D6E-409C-BE32-E72D297353CC}">
              <c16:uniqueId val="{00000002-2FF0-4CDE-A786-C51FD3510A67}"/>
            </c:ext>
          </c:extLst>
        </c:ser>
        <c:ser>
          <c:idx val="3"/>
          <c:order val="3"/>
          <c:tx>
            <c:strRef>
              <c:f>Supply!$AO$41</c:f>
              <c:strCache>
                <c:ptCount val="1"/>
                <c:pt idx="0">
                  <c:v>Total</c:v>
                </c:pt>
              </c:strCache>
            </c:strRef>
          </c:tx>
          <c:spPr>
            <a:ln w="38100">
              <a:solidFill>
                <a:schemeClr val="tx1"/>
              </a:solidFill>
            </a:ln>
          </c:spPr>
          <c:marker>
            <c:symbol val="none"/>
          </c:marker>
          <c:xVal>
            <c:numRef>
              <c:f>Supply!$AP$37:$AU$37</c:f>
              <c:numCache>
                <c:formatCode>General</c:formatCode>
                <c:ptCount val="6"/>
                <c:pt idx="0">
                  <c:v>5</c:v>
                </c:pt>
                <c:pt idx="1">
                  <c:v>10</c:v>
                </c:pt>
                <c:pt idx="2">
                  <c:v>15</c:v>
                </c:pt>
                <c:pt idx="3">
                  <c:v>20</c:v>
                </c:pt>
                <c:pt idx="4">
                  <c:v>25</c:v>
                </c:pt>
                <c:pt idx="5">
                  <c:v>30</c:v>
                </c:pt>
              </c:numCache>
            </c:numRef>
          </c:xVal>
          <c:yVal>
            <c:numRef>
              <c:f>Supply!$AP$41:$AU$41</c:f>
              <c:numCache>
                <c:formatCode>_ * #,##0.00_ ;_ * \-#,##0.00_ ;_ * "-"??_ ;_ @_ </c:formatCode>
                <c:ptCount val="6"/>
                <c:pt idx="0" formatCode="_ * #,##0.000_ ;_ * \-#,##0.000_ ;_ * &quot;-&quot;??_ ;_ @_ ">
                  <c:v>1020.410885802933</c:v>
                </c:pt>
                <c:pt idx="1">
                  <c:v>1098.8471334834953</c:v>
                </c:pt>
                <c:pt idx="2" formatCode="_ * #,##0.0_ ;_ * \-#,##0.0_ ;_ * &quot;-&quot;??_ ;_ @_ ">
                  <c:v>1193.9011743964325</c:v>
                </c:pt>
                <c:pt idx="3" formatCode="_ * #,##0_ ;_ * \-#,##0_ ;_ * &quot;-&quot;??_ ;_ @_ ">
                  <c:v>1294.8517719241208</c:v>
                </c:pt>
                <c:pt idx="4" formatCode="_ * #,##0_ ;_ * \-#,##0_ ;_ * &quot;-&quot;??_ ;_ @_ ">
                  <c:v>1405.1260637088481</c:v>
                </c:pt>
                <c:pt idx="5" formatCode="_ * #,##0_ ;_ * \-#,##0_ ;_ * &quot;-&quot;??_ ;_ @_ ">
                  <c:v>1527.9983963888194</c:v>
                </c:pt>
              </c:numCache>
            </c:numRef>
          </c:yVal>
          <c:smooth val="1"/>
          <c:extLst>
            <c:ext xmlns:c16="http://schemas.microsoft.com/office/drawing/2014/chart" uri="{C3380CC4-5D6E-409C-BE32-E72D297353CC}">
              <c16:uniqueId val="{00000003-2FF0-4CDE-A786-C51FD3510A67}"/>
            </c:ext>
          </c:extLst>
        </c:ser>
        <c:dLbls>
          <c:showLegendKey val="0"/>
          <c:showVal val="0"/>
          <c:showCatName val="0"/>
          <c:showSerName val="0"/>
          <c:showPercent val="0"/>
          <c:showBubbleSize val="0"/>
        </c:dLbls>
        <c:axId val="169098240"/>
        <c:axId val="169124992"/>
      </c:scatterChart>
      <c:valAx>
        <c:axId val="169098240"/>
        <c:scaling>
          <c:orientation val="minMax"/>
          <c:max val="31"/>
          <c:min val="5"/>
        </c:scaling>
        <c:delete val="0"/>
        <c:axPos val="b"/>
        <c:title>
          <c:tx>
            <c:rich>
              <a:bodyPr/>
              <a:lstStyle/>
              <a:p>
                <a:pPr>
                  <a:defRPr/>
                </a:pPr>
                <a:r>
                  <a:rPr lang="en-US"/>
                  <a:t>Year</a:t>
                </a:r>
              </a:p>
            </c:rich>
          </c:tx>
          <c:layout>
            <c:manualLayout>
              <c:xMode val="edge"/>
              <c:yMode val="edge"/>
              <c:x val="0.51938513695403454"/>
              <c:y val="0.92960629921259863"/>
            </c:manualLayout>
          </c:layout>
          <c:overlay val="0"/>
        </c:title>
        <c:numFmt formatCode="General" sourceLinked="1"/>
        <c:majorTickMark val="out"/>
        <c:minorTickMark val="none"/>
        <c:tickLblPos val="nextTo"/>
        <c:crossAx val="169124992"/>
        <c:crosses val="autoZero"/>
        <c:crossBetween val="midCat"/>
        <c:majorUnit val="5"/>
      </c:valAx>
      <c:valAx>
        <c:axId val="169124992"/>
        <c:scaling>
          <c:orientation val="minMax"/>
          <c:max val="1750"/>
          <c:min val="0"/>
        </c:scaling>
        <c:delete val="0"/>
        <c:axPos val="l"/>
        <c:title>
          <c:tx>
            <c:rich>
              <a:bodyPr rot="-5400000" vert="horz"/>
              <a:lstStyle/>
              <a:p>
                <a:pPr>
                  <a:defRPr/>
                </a:pPr>
                <a:r>
                  <a:rPr lang="en-US"/>
                  <a:t>10</a:t>
                </a:r>
                <a:r>
                  <a:rPr lang="en-US" baseline="30000"/>
                  <a:t>6</a:t>
                </a:r>
                <a:r>
                  <a:rPr lang="en-US"/>
                  <a:t> m</a:t>
                </a:r>
                <a:r>
                  <a:rPr lang="en-US" baseline="30000"/>
                  <a:t>3</a:t>
                </a:r>
                <a:r>
                  <a:rPr lang="en-US"/>
                  <a:t> year</a:t>
                </a:r>
                <a:r>
                  <a:rPr lang="en-US" baseline="30000"/>
                  <a:t>-1</a:t>
                </a:r>
              </a:p>
            </c:rich>
          </c:tx>
          <c:layout>
            <c:manualLayout>
              <c:xMode val="edge"/>
              <c:yMode val="edge"/>
              <c:x val="1.0565145702940979E-2"/>
              <c:y val="0.30907589676290492"/>
            </c:manualLayout>
          </c:layout>
          <c:overlay val="0"/>
        </c:title>
        <c:numFmt formatCode="#,##0" sourceLinked="0"/>
        <c:majorTickMark val="out"/>
        <c:minorTickMark val="none"/>
        <c:tickLblPos val="nextTo"/>
        <c:crossAx val="169098240"/>
        <c:crosses val="autoZero"/>
        <c:crossBetween val="midCat"/>
      </c:valAx>
      <c:spPr>
        <a:ln>
          <a:solidFill>
            <a:prstClr val="black"/>
          </a:solidFill>
        </a:ln>
      </c:spPr>
    </c:plotArea>
    <c:plotVisOnly val="1"/>
    <c:dispBlanksAs val="gap"/>
    <c:showDLblsOverMax val="0"/>
  </c:chart>
  <c:spPr>
    <a:ln w="15875"/>
  </c:spPr>
  <c:txPr>
    <a:bodyPr/>
    <a:lstStyle/>
    <a:p>
      <a:pPr>
        <a:defRPr>
          <a:latin typeface="Times New Roman" pitchFamily="18" charset="0"/>
          <a:cs typeface="Times New Roman" pitchFamily="18"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2"/>
                </a:solidFill>
                <a:latin typeface="Times New Roman" panose="02020603050405020304" pitchFamily="18" charset="0"/>
                <a:ea typeface="+mn-ea"/>
                <a:cs typeface="Times New Roman" panose="02020603050405020304" pitchFamily="18" charset="0"/>
              </a:defRPr>
            </a:pPr>
            <a:r>
              <a:rPr lang="en-US" dirty="0"/>
              <a:t>TWW Quality Measures (Nationwide Average)</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Salinity_R!$K$228</c:f>
              <c:strCache>
                <c:ptCount val="1"/>
                <c:pt idx="0">
                  <c:v>Level</c:v>
                </c:pt>
              </c:strCache>
            </c:strRef>
          </c:tx>
          <c:spPr>
            <a:solidFill>
              <a:schemeClr val="accent1"/>
            </a:solidFill>
            <a:ln>
              <a:noFill/>
            </a:ln>
            <a:effectLst/>
          </c:spPr>
          <c:invertIfNegative val="0"/>
          <c:cat>
            <c:strRef>
              <c:f>Salinity_R!$J$229:$J$234</c:f>
              <c:strCache>
                <c:ptCount val="6"/>
                <c:pt idx="0">
                  <c:v>EC</c:v>
                </c:pt>
                <c:pt idx="1">
                  <c:v>Mg</c:v>
                </c:pt>
                <c:pt idx="2">
                  <c:v>TSS</c:v>
                </c:pt>
                <c:pt idx="3">
                  <c:v>K</c:v>
                </c:pt>
                <c:pt idx="4">
                  <c:v>TN</c:v>
                </c:pt>
                <c:pt idx="5">
                  <c:v>PO4-P</c:v>
                </c:pt>
              </c:strCache>
            </c:strRef>
          </c:cat>
          <c:val>
            <c:numRef>
              <c:f>Salinity_R!$K$229:$K$234</c:f>
              <c:numCache>
                <c:formatCode>_(* #,##0.00_);_(* \(#,##0.00\);_(* "-"??_);_(@_)</c:formatCode>
                <c:ptCount val="6"/>
                <c:pt idx="0">
                  <c:v>1.3297798389901045</c:v>
                </c:pt>
                <c:pt idx="1">
                  <c:v>18.083315485993719</c:v>
                </c:pt>
                <c:pt idx="2">
                  <c:v>9.9999991323329809</c:v>
                </c:pt>
                <c:pt idx="3">
                  <c:v>21.549997336758707</c:v>
                </c:pt>
                <c:pt idx="4">
                  <c:v>24.974349600808811</c:v>
                </c:pt>
                <c:pt idx="5">
                  <c:v>3.0867764528164803</c:v>
                </c:pt>
              </c:numCache>
            </c:numRef>
          </c:val>
          <c:extLst>
            <c:ext xmlns:c16="http://schemas.microsoft.com/office/drawing/2014/chart" uri="{C3380CC4-5D6E-409C-BE32-E72D297353CC}">
              <c16:uniqueId val="{00000000-AD0B-49E5-AE3F-ADD38DE6EC70}"/>
            </c:ext>
          </c:extLst>
        </c:ser>
        <c:dLbls>
          <c:showLegendKey val="0"/>
          <c:showVal val="0"/>
          <c:showCatName val="0"/>
          <c:showSerName val="0"/>
          <c:showPercent val="0"/>
          <c:showBubbleSize val="0"/>
        </c:dLbls>
        <c:gapWidth val="150"/>
        <c:axId val="1979667135"/>
        <c:axId val="1878684383"/>
      </c:barChart>
      <c:scatterChart>
        <c:scatterStyle val="lineMarker"/>
        <c:varyColors val="0"/>
        <c:ser>
          <c:idx val="1"/>
          <c:order val="1"/>
          <c:tx>
            <c:strRef>
              <c:f>Salinity_R!$L$228</c:f>
              <c:strCache>
                <c:ptCount val="1"/>
                <c:pt idx="0">
                  <c:v>Constraint</c:v>
                </c:pt>
              </c:strCache>
            </c:strRef>
          </c:tx>
          <c:spPr>
            <a:ln w="25400" cap="rnd">
              <a:noFill/>
              <a:round/>
            </a:ln>
            <a:effectLst/>
          </c:spPr>
          <c:marker>
            <c:symbol val="dash"/>
            <c:size val="13"/>
            <c:spPr>
              <a:solidFill>
                <a:srgbClr val="FF0000"/>
              </a:solidFill>
              <a:ln w="9525">
                <a:solidFill>
                  <a:srgbClr val="FF0000"/>
                </a:solidFill>
              </a:ln>
              <a:effectLst/>
            </c:spPr>
          </c:marker>
          <c:xVal>
            <c:strRef>
              <c:f>Salinity_R!$J$229:$J$234</c:f>
              <c:strCache>
                <c:ptCount val="6"/>
                <c:pt idx="0">
                  <c:v>EC</c:v>
                </c:pt>
                <c:pt idx="1">
                  <c:v>Mg</c:v>
                </c:pt>
                <c:pt idx="2">
                  <c:v>TSS</c:v>
                </c:pt>
                <c:pt idx="3">
                  <c:v>K</c:v>
                </c:pt>
                <c:pt idx="4">
                  <c:v>TN</c:v>
                </c:pt>
                <c:pt idx="5">
                  <c:v>PO4-P</c:v>
                </c:pt>
              </c:strCache>
            </c:strRef>
          </c:xVal>
          <c:yVal>
            <c:numRef>
              <c:f>Salinity_R!$L$229:$L$234</c:f>
              <c:numCache>
                <c:formatCode>General</c:formatCode>
                <c:ptCount val="6"/>
                <c:pt idx="0">
                  <c:v>1.4</c:v>
                </c:pt>
                <c:pt idx="2">
                  <c:v>10</c:v>
                </c:pt>
                <c:pt idx="4">
                  <c:v>25</c:v>
                </c:pt>
                <c:pt idx="5">
                  <c:v>5</c:v>
                </c:pt>
              </c:numCache>
            </c:numRef>
          </c:yVal>
          <c:smooth val="0"/>
          <c:extLst>
            <c:ext xmlns:c16="http://schemas.microsoft.com/office/drawing/2014/chart" uri="{C3380CC4-5D6E-409C-BE32-E72D297353CC}">
              <c16:uniqueId val="{00000001-AD0B-49E5-AE3F-ADD38DE6EC70}"/>
            </c:ext>
          </c:extLst>
        </c:ser>
        <c:dLbls>
          <c:showLegendKey val="0"/>
          <c:showVal val="0"/>
          <c:showCatName val="0"/>
          <c:showSerName val="0"/>
          <c:showPercent val="0"/>
          <c:showBubbleSize val="0"/>
        </c:dLbls>
        <c:axId val="1979667135"/>
        <c:axId val="1878684383"/>
      </c:scatterChart>
      <c:catAx>
        <c:axId val="1979667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878684383"/>
        <c:crosses val="autoZero"/>
        <c:auto val="1"/>
        <c:lblAlgn val="ctr"/>
        <c:lblOffset val="100"/>
        <c:noMultiLvlLbl val="0"/>
      </c:catAx>
      <c:valAx>
        <c:axId val="18786843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dirty="0"/>
                  <a:t>Mg/L</a:t>
                </a:r>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9796671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0">
          <a:solidFill>
            <a:schemeClr val="tx2"/>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2"/>
                </a:solidFill>
                <a:latin typeface="Times New Roman" panose="02020603050405020304" pitchFamily="18" charset="0"/>
                <a:ea typeface="+mn-ea"/>
                <a:cs typeface="Times New Roman" panose="02020603050405020304" pitchFamily="18" charset="0"/>
              </a:defRPr>
            </a:pPr>
            <a:r>
              <a:rPr lang="en-US" dirty="0"/>
              <a:t>Shadow Values of TWW Quality Standards</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LimElm!$R$639:$R$643</c:f>
              <c:strCache>
                <c:ptCount val="5"/>
                <c:pt idx="0">
                  <c:v>TN</c:v>
                </c:pt>
                <c:pt idx="1">
                  <c:v>TSS</c:v>
                </c:pt>
                <c:pt idx="2">
                  <c:v>PO4-P</c:v>
                </c:pt>
                <c:pt idx="3">
                  <c:v>Na</c:v>
                </c:pt>
                <c:pt idx="4">
                  <c:v>EC</c:v>
                </c:pt>
              </c:strCache>
            </c:strRef>
          </c:cat>
          <c:val>
            <c:numRef>
              <c:f>LimElm!$S$639:$S$643</c:f>
              <c:numCache>
                <c:formatCode>0.000</c:formatCode>
                <c:ptCount val="5"/>
                <c:pt idx="0">
                  <c:v>7.1247926674460112E-3</c:v>
                </c:pt>
                <c:pt idx="1">
                  <c:v>0.14081696398822502</c:v>
                </c:pt>
                <c:pt idx="2">
                  <c:v>7.6185773359321212E-4</c:v>
                </c:pt>
                <c:pt idx="3">
                  <c:v>3.3255988744023917E-5</c:v>
                </c:pt>
              </c:numCache>
            </c:numRef>
          </c:val>
          <c:extLst>
            <c:ext xmlns:c16="http://schemas.microsoft.com/office/drawing/2014/chart" uri="{C3380CC4-5D6E-409C-BE32-E72D297353CC}">
              <c16:uniqueId val="{00000000-0A60-4540-81C3-3BED0425C55D}"/>
            </c:ext>
          </c:extLst>
        </c:ser>
        <c:dLbls>
          <c:dLblPos val="outEnd"/>
          <c:showLegendKey val="0"/>
          <c:showVal val="1"/>
          <c:showCatName val="0"/>
          <c:showSerName val="0"/>
          <c:showPercent val="0"/>
          <c:showBubbleSize val="0"/>
        </c:dLbls>
        <c:gapWidth val="219"/>
        <c:axId val="1909929615"/>
        <c:axId val="1906085711"/>
      </c:barChart>
      <c:barChart>
        <c:barDir val="col"/>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LimElm!$R$639:$R$643</c:f>
              <c:strCache>
                <c:ptCount val="5"/>
                <c:pt idx="0">
                  <c:v>TN</c:v>
                </c:pt>
                <c:pt idx="1">
                  <c:v>TSS</c:v>
                </c:pt>
                <c:pt idx="2">
                  <c:v>PO4-P</c:v>
                </c:pt>
                <c:pt idx="3">
                  <c:v>Na</c:v>
                </c:pt>
                <c:pt idx="4">
                  <c:v>EC</c:v>
                </c:pt>
              </c:strCache>
            </c:strRef>
          </c:cat>
          <c:val>
            <c:numRef>
              <c:f>LimElm!$T$639:$T$643</c:f>
              <c:numCache>
                <c:formatCode>General</c:formatCode>
                <c:ptCount val="5"/>
                <c:pt idx="4" formatCode="0.000">
                  <c:v>0.15992092084138076</c:v>
                </c:pt>
              </c:numCache>
            </c:numRef>
          </c:val>
          <c:extLst>
            <c:ext xmlns:c16="http://schemas.microsoft.com/office/drawing/2014/chart" uri="{C3380CC4-5D6E-409C-BE32-E72D297353CC}">
              <c16:uniqueId val="{00000001-0A60-4540-81C3-3BED0425C55D}"/>
            </c:ext>
          </c:extLst>
        </c:ser>
        <c:dLbls>
          <c:dLblPos val="outEnd"/>
          <c:showLegendKey val="0"/>
          <c:showVal val="1"/>
          <c:showCatName val="0"/>
          <c:showSerName val="0"/>
          <c:showPercent val="0"/>
          <c:showBubbleSize val="0"/>
        </c:dLbls>
        <c:gapWidth val="219"/>
        <c:axId val="1235274111"/>
        <c:axId val="1906033711"/>
      </c:barChart>
      <c:catAx>
        <c:axId val="190992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906085711"/>
        <c:crosses val="autoZero"/>
        <c:auto val="1"/>
        <c:lblAlgn val="ctr"/>
        <c:lblOffset val="100"/>
        <c:noMultiLvlLbl val="0"/>
      </c:catAx>
      <c:valAx>
        <c:axId val="1906085711"/>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sz="1400" dirty="0"/>
                  <a:t>TN, TSS, PO4, Na (¢(</a:t>
                </a:r>
                <a:r>
                  <a:rPr lang="en-US" sz="1400" dirty="0" smtClean="0"/>
                  <a:t>mg/L)</a:t>
                </a:r>
                <a:r>
                  <a:rPr lang="en-US" sz="1400" baseline="30000" dirty="0" smtClean="0"/>
                  <a:t>-1</a:t>
                </a:r>
                <a:r>
                  <a:rPr lang="en-US" sz="1400" dirty="0" smtClean="0"/>
                  <a:t> m</a:t>
                </a:r>
                <a:r>
                  <a:rPr lang="en-US" sz="1400" baseline="30000" dirty="0" smtClean="0"/>
                  <a:t>-3</a:t>
                </a:r>
                <a:r>
                  <a:rPr lang="en-US" sz="1400" dirty="0" smtClean="0"/>
                  <a:t>)</a:t>
                </a:r>
                <a:endParaRPr lang="en-US" sz="1400" dirty="0"/>
              </a:p>
            </c:rich>
          </c:tx>
          <c:layout>
            <c:manualLayout>
              <c:xMode val="edge"/>
              <c:yMode val="edge"/>
              <c:x val="8.9461442118446942E-3"/>
              <c:y val="0.1661785587504437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909929615"/>
        <c:crosses val="autoZero"/>
        <c:crossBetween val="between"/>
      </c:valAx>
      <c:valAx>
        <c:axId val="1906033711"/>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sz="1400" dirty="0"/>
                  <a:t>EC(¢(</a:t>
                </a:r>
                <a:r>
                  <a:rPr lang="en-US" sz="1400" dirty="0" err="1" smtClean="0"/>
                  <a:t>dS</a:t>
                </a:r>
                <a:r>
                  <a:rPr lang="en-US" sz="1400" dirty="0" smtClean="0"/>
                  <a:t>/m)</a:t>
                </a:r>
                <a:r>
                  <a:rPr lang="en-US" sz="1400" baseline="30000" dirty="0" smtClean="0"/>
                  <a:t>-1</a:t>
                </a:r>
                <a:r>
                  <a:rPr lang="en-US" sz="1400" baseline="0" dirty="0" smtClean="0"/>
                  <a:t> </a:t>
                </a:r>
                <a:r>
                  <a:rPr lang="en-US" sz="1400" dirty="0" smtClean="0"/>
                  <a:t>m</a:t>
                </a:r>
                <a:r>
                  <a:rPr lang="en-US" sz="1400" baseline="30000" dirty="0" smtClean="0"/>
                  <a:t>-3</a:t>
                </a:r>
                <a:r>
                  <a:rPr lang="en-US" sz="1400" dirty="0" smtClean="0"/>
                  <a:t>)</a:t>
                </a:r>
                <a:endParaRPr lang="en-US" sz="1400" dirty="0"/>
              </a:p>
            </c:rich>
          </c:tx>
          <c:layout>
            <c:manualLayout>
              <c:xMode val="edge"/>
              <c:yMode val="edge"/>
              <c:x val="0.95382662513401617"/>
              <c:y val="0.2986815146509241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235274111"/>
        <c:crosses val="max"/>
        <c:crossBetween val="between"/>
      </c:valAx>
      <c:catAx>
        <c:axId val="1235274111"/>
        <c:scaling>
          <c:orientation val="minMax"/>
        </c:scaling>
        <c:delete val="1"/>
        <c:axPos val="b"/>
        <c:numFmt formatCode="General" sourceLinked="1"/>
        <c:majorTickMark val="out"/>
        <c:minorTickMark val="none"/>
        <c:tickLblPos val="nextTo"/>
        <c:crossAx val="1906033711"/>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2"/>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40" b="1" i="0" u="none" strike="noStrike" kern="1200" spc="0" baseline="0">
                <a:solidFill>
                  <a:schemeClr val="tx2"/>
                </a:solidFill>
                <a:latin typeface="Times New Roman" panose="02020603050405020304" pitchFamily="18" charset="0"/>
                <a:ea typeface="+mn-ea"/>
                <a:cs typeface="Times New Roman" panose="02020603050405020304" pitchFamily="18" charset="0"/>
              </a:defRPr>
            </a:pPr>
            <a:r>
              <a:rPr lang="en-US" dirty="0"/>
              <a:t>Changes in Water Usage and Source under the 20/30 and RO-Only Scenarios versus the In Practice Scenario</a:t>
            </a:r>
          </a:p>
        </c:rich>
      </c:tx>
      <c:layout/>
      <c:overlay val="0"/>
      <c:spPr>
        <a:noFill/>
        <a:ln>
          <a:noFill/>
        </a:ln>
        <a:effectLst/>
      </c:spPr>
    </c:title>
    <c:autoTitleDeleted val="0"/>
    <c:plotArea>
      <c:layout/>
      <c:barChart>
        <c:barDir val="col"/>
        <c:grouping val="clustered"/>
        <c:varyColors val="0"/>
        <c:ser>
          <c:idx val="0"/>
          <c:order val="0"/>
          <c:tx>
            <c:strRef>
              <c:f>'[High and Low standards_V6.xlsx]Table 1&amp;2'!$AH$60</c:f>
              <c:strCache>
                <c:ptCount val="1"/>
                <c:pt idx="0">
                  <c:v>20/30</c:v>
                </c:pt>
              </c:strCache>
            </c:strRef>
          </c:tx>
          <c:spPr>
            <a:solidFill>
              <a:schemeClr val="accent1">
                <a:shade val="76000"/>
              </a:schemeClr>
            </a:solidFill>
            <a:ln>
              <a:noFill/>
            </a:ln>
            <a:effectLst/>
          </c:spPr>
          <c:invertIfNegative val="0"/>
          <c:dLbls>
            <c:dLbl>
              <c:idx val="2"/>
              <c:layout>
                <c:manualLayout>
                  <c:x val="2.7118427496770131E-3"/>
                  <c:y val="0.15577657547911533"/>
                </c:manualLayout>
              </c:layout>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0955844708695132"/>
                      <c:h val="4.3251054255712552E-2"/>
                    </c:manualLayout>
                  </c15:layout>
                </c:ext>
                <c:ext xmlns:c16="http://schemas.microsoft.com/office/drawing/2014/chart" uri="{C3380CC4-5D6E-409C-BE32-E72D297353CC}">
                  <c16:uniqueId val="{00000003-32F7-4226-8283-76C0B3C8BEB3}"/>
                </c:ext>
              </c:extLst>
            </c:dLbl>
            <c:dLbl>
              <c:idx val="5"/>
              <c:layout>
                <c:manualLayout>
                  <c:x val="9.941658226500805E-3"/>
                  <c:y val="0.3598970552830457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2F7-4226-8283-76C0B3C8BEB3}"/>
                </c:ext>
              </c:extLst>
            </c:dLbl>
            <c:dLbl>
              <c:idx val="7"/>
              <c:layout>
                <c:manualLayout>
                  <c:x val="-1.7355793597932885E-2"/>
                  <c:y val="7.249218695778778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2F7-4226-8283-76C0B3C8BEB3}"/>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and Low standards_V6.xlsx]Table 1&amp;2'!$AE$61:$AE$68</c:f>
              <c:strCache>
                <c:ptCount val="8"/>
                <c:pt idx="0">
                  <c:v>Urban</c:v>
                </c:pt>
                <c:pt idx="1">
                  <c:v>Agriculture</c:v>
                </c:pt>
                <c:pt idx="2">
                  <c:v>Environment</c:v>
                </c:pt>
                <c:pt idx="3">
                  <c:v>Fresh Groundw.</c:v>
                </c:pt>
                <c:pt idx="4">
                  <c:v>Total TWW to Agri.</c:v>
                </c:pt>
                <c:pt idx="5">
                  <c:v>Desalinate TWW</c:v>
                </c:pt>
                <c:pt idx="6">
                  <c:v>Desalinated Seawater</c:v>
                </c:pt>
                <c:pt idx="7">
                  <c:v>All</c:v>
                </c:pt>
              </c:strCache>
            </c:strRef>
          </c:cat>
          <c:val>
            <c:numRef>
              <c:f>'[High and Low standards_V6.xlsx]Table 1&amp;2'!$AH$61:$AH$68</c:f>
              <c:numCache>
                <c:formatCode>0%</c:formatCode>
                <c:ptCount val="8"/>
                <c:pt idx="0">
                  <c:v>1.1827491389922127E-2</c:v>
                </c:pt>
                <c:pt idx="1">
                  <c:v>5.3101890195048343E-3</c:v>
                </c:pt>
                <c:pt idx="2">
                  <c:v>2.2031330025238911</c:v>
                </c:pt>
                <c:pt idx="3">
                  <c:v>1.0116890338374339E-2</c:v>
                </c:pt>
                <c:pt idx="4">
                  <c:v>-1.3177256530606659E-2</c:v>
                </c:pt>
                <c:pt idx="5">
                  <c:v>-1</c:v>
                </c:pt>
                <c:pt idx="6">
                  <c:v>3.5743989711908883E-2</c:v>
                </c:pt>
                <c:pt idx="7">
                  <c:v>-7.8624637809926821E-3</c:v>
                </c:pt>
              </c:numCache>
            </c:numRef>
          </c:val>
          <c:extLst>
            <c:ext xmlns:c16="http://schemas.microsoft.com/office/drawing/2014/chart" uri="{C3380CC4-5D6E-409C-BE32-E72D297353CC}">
              <c16:uniqueId val="{00000000-32F7-4226-8283-76C0B3C8BEB3}"/>
            </c:ext>
          </c:extLst>
        </c:ser>
        <c:ser>
          <c:idx val="1"/>
          <c:order val="1"/>
          <c:tx>
            <c:strRef>
              <c:f>'[High and Low standards_V6.xlsx]Table 1&amp;2'!$AI$60</c:f>
              <c:strCache>
                <c:ptCount val="1"/>
                <c:pt idx="0">
                  <c:v>RO-Only</c:v>
                </c:pt>
              </c:strCache>
            </c:strRef>
          </c:tx>
          <c:spPr>
            <a:solidFill>
              <a:schemeClr val="accent1">
                <a:tint val="77000"/>
              </a:schemeClr>
            </a:solidFill>
            <a:ln>
              <a:noFill/>
            </a:ln>
            <a:effectLst/>
          </c:spPr>
          <c:invertIfNegative val="0"/>
          <c:dLbls>
            <c:dLbl>
              <c:idx val="2"/>
              <c:layout>
                <c:manualLayout>
                  <c:x val="3.4332356272760932E-3"/>
                  <c:y val="0.3709551446454685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2F7-4226-8283-76C0B3C8BEB3}"/>
                </c:ext>
              </c:extLst>
            </c:dLbl>
            <c:dLbl>
              <c:idx val="4"/>
              <c:layout>
                <c:manualLayout>
                  <c:x val="1.9525267797674495E-2"/>
                  <c:y val="5.758810325128214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2F7-4226-8283-76C0B3C8BEB3}"/>
                </c:ext>
              </c:extLst>
            </c:dLbl>
            <c:dLbl>
              <c:idx val="5"/>
              <c:layout>
                <c:manualLayout>
                  <c:x val="-5.4236854993541059E-3"/>
                  <c:y val="0.16656791299460461"/>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2F7-4226-8283-76C0B3C8BEB3}"/>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and Low standards_V6.xlsx]Table 1&amp;2'!$AE$61:$AE$68</c:f>
              <c:strCache>
                <c:ptCount val="8"/>
                <c:pt idx="0">
                  <c:v>Urban</c:v>
                </c:pt>
                <c:pt idx="1">
                  <c:v>Agriculture</c:v>
                </c:pt>
                <c:pt idx="2">
                  <c:v>Environment</c:v>
                </c:pt>
                <c:pt idx="3">
                  <c:v>Fresh Groundw.</c:v>
                </c:pt>
                <c:pt idx="4">
                  <c:v>Total TWW to Agri.</c:v>
                </c:pt>
                <c:pt idx="5">
                  <c:v>Desalinate TWW</c:v>
                </c:pt>
                <c:pt idx="6">
                  <c:v>Desalinated Seawater</c:v>
                </c:pt>
                <c:pt idx="7">
                  <c:v>All</c:v>
                </c:pt>
              </c:strCache>
            </c:strRef>
          </c:cat>
          <c:val>
            <c:numRef>
              <c:f>'[High and Low standards_V6.xlsx]Table 1&amp;2'!$AI$61:$AI$68</c:f>
              <c:numCache>
                <c:formatCode>0%</c:formatCode>
                <c:ptCount val="8"/>
                <c:pt idx="0">
                  <c:v>-2.7756293718527669E-2</c:v>
                </c:pt>
                <c:pt idx="1">
                  <c:v>-3.5981168046125694E-2</c:v>
                </c:pt>
                <c:pt idx="2">
                  <c:v>-0.99999989709314119</c:v>
                </c:pt>
                <c:pt idx="3">
                  <c:v>9.5356040631471035E-3</c:v>
                </c:pt>
                <c:pt idx="4">
                  <c:v>-1.8763590937444893E-2</c:v>
                </c:pt>
                <c:pt idx="5">
                  <c:v>19.574269425750135</c:v>
                </c:pt>
                <c:pt idx="6">
                  <c:v>-0.10771461412875653</c:v>
                </c:pt>
                <c:pt idx="7">
                  <c:v>-2.8588996894540929E-2</c:v>
                </c:pt>
              </c:numCache>
            </c:numRef>
          </c:val>
          <c:extLst>
            <c:ext xmlns:c16="http://schemas.microsoft.com/office/drawing/2014/chart" uri="{C3380CC4-5D6E-409C-BE32-E72D297353CC}">
              <c16:uniqueId val="{00000001-32F7-4226-8283-76C0B3C8BEB3}"/>
            </c:ext>
          </c:extLst>
        </c:ser>
        <c:dLbls>
          <c:dLblPos val="outEnd"/>
          <c:showLegendKey val="0"/>
          <c:showVal val="1"/>
          <c:showCatName val="0"/>
          <c:showSerName val="0"/>
          <c:showPercent val="0"/>
          <c:showBubbleSize val="0"/>
        </c:dLbls>
        <c:gapWidth val="219"/>
        <c:overlap val="-27"/>
        <c:axId val="205048495"/>
        <c:axId val="1115757055"/>
      </c:barChart>
      <c:catAx>
        <c:axId val="2050484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1115757055"/>
        <c:crosses val="autoZero"/>
        <c:auto val="1"/>
        <c:lblAlgn val="ctr"/>
        <c:lblOffset val="100"/>
        <c:noMultiLvlLbl val="0"/>
      </c:catAx>
      <c:valAx>
        <c:axId val="1115757055"/>
        <c:scaling>
          <c:orientation val="minMax"/>
          <c:max val="0.5"/>
          <c:min val="-0.5"/>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205048495"/>
        <c:crosses val="autoZero"/>
        <c:crossBetween val="between"/>
      </c:valAx>
      <c:spPr>
        <a:noFill/>
        <a:ln w="12700">
          <a:solidFill>
            <a:schemeClr val="bg1">
              <a:lumMod val="85000"/>
            </a:schemeClr>
          </a:solidFill>
        </a:ln>
        <a:effectLst/>
      </c:spPr>
    </c:plotArea>
    <c:legend>
      <c:legendPos val="b"/>
      <c:layout>
        <c:manualLayout>
          <c:xMode val="edge"/>
          <c:yMode val="edge"/>
          <c:x val="8.7225674685123031E-2"/>
          <c:y val="0.20060746256529863"/>
          <c:w val="0.20733185553878303"/>
          <c:h val="7.812554680664916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2"/>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20" b="1" i="0" u="none" strike="noStrike" kern="1200" spc="0" baseline="0">
                <a:solidFill>
                  <a:schemeClr val="tx2"/>
                </a:solidFill>
                <a:latin typeface="Times New Roman" panose="02020603050405020304" pitchFamily="18" charset="0"/>
                <a:ea typeface="+mn-ea"/>
                <a:cs typeface="Times New Roman" panose="02020603050405020304" pitchFamily="18" charset="0"/>
              </a:defRPr>
            </a:pPr>
            <a:r>
              <a:rPr lang="en-US" sz="1320" b="1" i="0" baseline="0" dirty="0">
                <a:effectLst/>
              </a:rPr>
              <a:t>Welfare Changes under 20/30 and RO-Only versus the In Practice Scenario </a:t>
            </a:r>
            <a:endParaRPr lang="en-US" sz="1320" dirty="0">
              <a:effectLst/>
            </a:endParaRPr>
          </a:p>
        </c:rich>
      </c:tx>
      <c:layout>
        <c:manualLayout>
          <c:xMode val="edge"/>
          <c:yMode val="edge"/>
          <c:x val="0.1780340012372027"/>
          <c:y val="2.0166540691950532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'Table 3'!$AH$40</c:f>
              <c:strCache>
                <c:ptCount val="1"/>
                <c:pt idx="0">
                  <c:v>20/30</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 3'!$AD$41:$AD$46</c:f>
              <c:strCache>
                <c:ptCount val="6"/>
                <c:pt idx="0">
                  <c:v>Urban Water Consumers</c:v>
                </c:pt>
                <c:pt idx="1">
                  <c:v>Agricultural Products - Consumers</c:v>
                </c:pt>
                <c:pt idx="2">
                  <c:v> Fertilizer Saving </c:v>
                </c:pt>
                <c:pt idx="3">
                  <c:v>Agricultural Products - Producers</c:v>
                </c:pt>
                <c:pt idx="4">
                  <c:v>Water Suppliers</c:v>
                </c:pt>
                <c:pt idx="5">
                  <c:v>Welfare</c:v>
                </c:pt>
              </c:strCache>
            </c:strRef>
          </c:cat>
          <c:val>
            <c:numRef>
              <c:f>'Table 3'!$AH$41:$AH$46</c:f>
              <c:numCache>
                <c:formatCode>_ * #,##0_ ;_ * \-#,##0_ ;_ * "-"??_ ;_ @_ </c:formatCode>
                <c:ptCount val="6"/>
                <c:pt idx="0">
                  <c:v>256.00563448354688</c:v>
                </c:pt>
                <c:pt idx="1">
                  <c:v>36.622994613879413</c:v>
                </c:pt>
                <c:pt idx="2">
                  <c:v>2.6165945066107437</c:v>
                </c:pt>
                <c:pt idx="3">
                  <c:v>2.1391009024330288</c:v>
                </c:pt>
                <c:pt idx="4">
                  <c:v>-129.11182816755127</c:v>
                </c:pt>
                <c:pt idx="5">
                  <c:v>165.65590183230825</c:v>
                </c:pt>
              </c:numCache>
            </c:numRef>
          </c:val>
          <c:extLst>
            <c:ext xmlns:c16="http://schemas.microsoft.com/office/drawing/2014/chart" uri="{C3380CC4-5D6E-409C-BE32-E72D297353CC}">
              <c16:uniqueId val="{00000000-3379-4E08-BCE6-BD4588294096}"/>
            </c:ext>
          </c:extLst>
        </c:ser>
        <c:ser>
          <c:idx val="1"/>
          <c:order val="1"/>
          <c:tx>
            <c:strRef>
              <c:f>'Table 3'!$AI$40</c:f>
              <c:strCache>
                <c:ptCount val="1"/>
                <c:pt idx="0">
                  <c:v>RO-ONLY</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 3'!$AD$41:$AD$46</c:f>
              <c:strCache>
                <c:ptCount val="6"/>
                <c:pt idx="0">
                  <c:v>Urban Water Consumers</c:v>
                </c:pt>
                <c:pt idx="1">
                  <c:v>Agricultural Products - Consumers</c:v>
                </c:pt>
                <c:pt idx="2">
                  <c:v> Fertilizer Saving </c:v>
                </c:pt>
                <c:pt idx="3">
                  <c:v>Agricultural Products - Producers</c:v>
                </c:pt>
                <c:pt idx="4">
                  <c:v>Water Suppliers</c:v>
                </c:pt>
                <c:pt idx="5">
                  <c:v>Welfare</c:v>
                </c:pt>
              </c:strCache>
            </c:strRef>
          </c:cat>
          <c:val>
            <c:numRef>
              <c:f>'Table 3'!$AI$41:$AI$46</c:f>
              <c:numCache>
                <c:formatCode>_ * #,##0_ ;_ * \-#,##0_ ;_ * "-"??_ ;_ @_ </c:formatCode>
                <c:ptCount val="6"/>
                <c:pt idx="0">
                  <c:v>-798.30365562176678</c:v>
                </c:pt>
                <c:pt idx="1">
                  <c:v>45.185938746417932</c:v>
                </c:pt>
                <c:pt idx="2">
                  <c:v>-4.7752779563564784</c:v>
                </c:pt>
                <c:pt idx="3">
                  <c:v>12.046716356394882</c:v>
                </c:pt>
                <c:pt idx="4">
                  <c:v>425.80930964503045</c:v>
                </c:pt>
                <c:pt idx="5">
                  <c:v>-315.26169087392327</c:v>
                </c:pt>
              </c:numCache>
            </c:numRef>
          </c:val>
          <c:extLst>
            <c:ext xmlns:c16="http://schemas.microsoft.com/office/drawing/2014/chart" uri="{C3380CC4-5D6E-409C-BE32-E72D297353CC}">
              <c16:uniqueId val="{00000001-3379-4E08-BCE6-BD4588294096}"/>
            </c:ext>
          </c:extLst>
        </c:ser>
        <c:dLbls>
          <c:dLblPos val="outEnd"/>
          <c:showLegendKey val="0"/>
          <c:showVal val="1"/>
          <c:showCatName val="0"/>
          <c:showSerName val="0"/>
          <c:showPercent val="0"/>
          <c:showBubbleSize val="0"/>
        </c:dLbls>
        <c:gapWidth val="219"/>
        <c:overlap val="-27"/>
        <c:axId val="355956623"/>
        <c:axId val="412236495"/>
      </c:barChart>
      <c:catAx>
        <c:axId val="35595662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412236495"/>
        <c:crosses val="autoZero"/>
        <c:auto val="1"/>
        <c:lblAlgn val="ctr"/>
        <c:lblOffset val="100"/>
        <c:noMultiLvlLbl val="0"/>
      </c:catAx>
      <c:valAx>
        <c:axId val="412236495"/>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sz="1400" dirty="0"/>
                  <a:t>10</a:t>
                </a:r>
                <a:r>
                  <a:rPr lang="en-US" sz="1400" baseline="30000" dirty="0"/>
                  <a:t>6 </a:t>
                </a:r>
                <a:r>
                  <a:rPr lang="en-US" sz="1400" dirty="0"/>
                  <a:t>$ year</a:t>
                </a:r>
                <a:r>
                  <a:rPr lang="en-US" sz="1400" baseline="30000" dirty="0"/>
                  <a:t>-1</a:t>
                </a:r>
                <a:endParaRPr lang="en-US" sz="1400"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355956623"/>
        <c:crosses val="autoZero"/>
        <c:crossBetween val="between"/>
      </c:valAx>
      <c:spPr>
        <a:noFill/>
        <a:ln>
          <a:solidFill>
            <a:schemeClr val="bg1">
              <a:lumMod val="75000"/>
            </a:schemeClr>
          </a:solid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solidFill>
            <a:schemeClr val="tx2"/>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320" b="1" i="0" u="none" strike="noStrike" kern="1200" spc="0" baseline="0">
                <a:solidFill>
                  <a:schemeClr val="tx2"/>
                </a:solidFill>
                <a:latin typeface="Times New Roman" panose="02020603050405020304" pitchFamily="18" charset="0"/>
                <a:ea typeface="+mn-ea"/>
                <a:cs typeface="Times New Roman" panose="02020603050405020304" pitchFamily="18" charset="0"/>
              </a:defRPr>
            </a:pPr>
            <a:r>
              <a:rPr lang="en-US" dirty="0"/>
              <a:t>Welfare Changes Per</a:t>
            </a:r>
            <a:r>
              <a:rPr lang="en-US" baseline="0" dirty="0"/>
              <a:t> </a:t>
            </a:r>
            <a:r>
              <a:rPr lang="en-US" baseline="0" dirty="0" smtClean="0"/>
              <a:t>m</a:t>
            </a:r>
            <a:r>
              <a:rPr lang="en-US" baseline="30000" dirty="0" smtClean="0"/>
              <a:t>3</a:t>
            </a:r>
            <a:r>
              <a:rPr lang="en-US" baseline="0" dirty="0" smtClean="0"/>
              <a:t> </a:t>
            </a:r>
            <a:r>
              <a:rPr lang="en-US" baseline="0" dirty="0"/>
              <a:t>under 20/30 and RO-Only versus the In Practice Scenario </a:t>
            </a:r>
            <a:endParaRPr lang="en-US" dirty="0"/>
          </a:p>
        </c:rich>
      </c:tx>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2"/>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'[High and Low standards_V6.xlsx]Table 3'!$AH$50</c:f>
              <c:strCache>
                <c:ptCount val="1"/>
                <c:pt idx="0">
                  <c:v>20/30</c:v>
                </c:pt>
              </c:strCache>
            </c:strRef>
          </c:tx>
          <c:spPr>
            <a:solidFill>
              <a:schemeClr val="accent6">
                <a:shade val="76000"/>
              </a:schemeClr>
            </a:solidFill>
            <a:ln>
              <a:noFill/>
            </a:ln>
            <a:effectLst/>
          </c:spPr>
          <c:invertIfNegative val="0"/>
          <c:dLbls>
            <c:dLbl>
              <c:idx val="3"/>
              <c:layout>
                <c:manualLayout>
                  <c:x val="-1.473979372910480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3E-49EA-B383-2C05B2D5CE92}"/>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and Low standards_V6.xlsx]Table 3'!$AD$51:$AD$56</c:f>
              <c:strCache>
                <c:ptCount val="6"/>
                <c:pt idx="0">
                  <c:v>Urban Water Consumers</c:v>
                </c:pt>
                <c:pt idx="1">
                  <c:v>Agricultural Products - Consumers</c:v>
                </c:pt>
                <c:pt idx="2">
                  <c:v>Fertilizer Saving</c:v>
                </c:pt>
                <c:pt idx="3">
                  <c:v>Agricultural Products - Producers</c:v>
                </c:pt>
                <c:pt idx="4">
                  <c:v>Water Suppliers</c:v>
                </c:pt>
                <c:pt idx="5">
                  <c:v>Total Welfare</c:v>
                </c:pt>
              </c:strCache>
            </c:strRef>
          </c:cat>
          <c:val>
            <c:numRef>
              <c:f>'[High and Low standards_V6.xlsx]Table 3'!$AH$51:$AH$56</c:f>
              <c:numCache>
                <c:formatCode>0.00</c:formatCode>
                <c:ptCount val="6"/>
                <c:pt idx="0">
                  <c:v>0.20368752156420544</c:v>
                </c:pt>
                <c:pt idx="1">
                  <c:v>3.1856609931012456E-2</c:v>
                </c:pt>
                <c:pt idx="2">
                  <c:v>3.5998548108543563E-3</c:v>
                </c:pt>
                <c:pt idx="3">
                  <c:v>1.8607026478947297E-3</c:v>
                </c:pt>
                <c:pt idx="4">
                  <c:v>-4.8408801620065667E-2</c:v>
                </c:pt>
                <c:pt idx="5">
                  <c:v>6.2110526996694504E-2</c:v>
                </c:pt>
              </c:numCache>
            </c:numRef>
          </c:val>
          <c:extLst>
            <c:ext xmlns:c16="http://schemas.microsoft.com/office/drawing/2014/chart" uri="{C3380CC4-5D6E-409C-BE32-E72D297353CC}">
              <c16:uniqueId val="{00000000-D63E-49EA-B383-2C05B2D5CE92}"/>
            </c:ext>
          </c:extLst>
        </c:ser>
        <c:ser>
          <c:idx val="1"/>
          <c:order val="1"/>
          <c:tx>
            <c:strRef>
              <c:f>'[High and Low standards_V6.xlsx]Table 3'!$AI$50</c:f>
              <c:strCache>
                <c:ptCount val="1"/>
                <c:pt idx="0">
                  <c:v>RO-Only</c:v>
                </c:pt>
              </c:strCache>
            </c:strRef>
          </c:tx>
          <c:spPr>
            <a:solidFill>
              <a:schemeClr val="accent6">
                <a:tint val="77000"/>
              </a:schemeClr>
            </a:solidFill>
            <a:ln>
              <a:noFill/>
            </a:ln>
            <a:effectLst/>
          </c:spPr>
          <c:invertIfNegative val="0"/>
          <c:dLbls>
            <c:dLbl>
              <c:idx val="1"/>
              <c:layout>
                <c:manualLayout>
                  <c:x val="8.4227392737741772E-3"/>
                  <c:y val="-1.398002122871727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63E-49EA-B383-2C05B2D5CE92}"/>
                </c:ext>
              </c:extLst>
            </c:dLbl>
            <c:dLbl>
              <c:idx val="3"/>
              <c:layout>
                <c:manualLayout>
                  <c:x val="1.2634108910661187E-2"/>
                  <c:y val="-2.09700318430759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3E-49EA-B383-2C05B2D5CE92}"/>
                </c:ext>
              </c:extLst>
            </c:dLbl>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'[High and Low standards_V6.xlsx]Table 3'!$AD$51:$AD$56</c:f>
              <c:strCache>
                <c:ptCount val="6"/>
                <c:pt idx="0">
                  <c:v>Urban Water Consumers</c:v>
                </c:pt>
                <c:pt idx="1">
                  <c:v>Agricultural Products - Consumers</c:v>
                </c:pt>
                <c:pt idx="2">
                  <c:v>Fertilizer Saving</c:v>
                </c:pt>
                <c:pt idx="3">
                  <c:v>Agricultural Products - Producers</c:v>
                </c:pt>
                <c:pt idx="4">
                  <c:v>Water Suppliers</c:v>
                </c:pt>
                <c:pt idx="5">
                  <c:v>Total Welfare</c:v>
                </c:pt>
              </c:strCache>
            </c:strRef>
          </c:cat>
          <c:val>
            <c:numRef>
              <c:f>'[High and Low standards_V6.xlsx]Table 3'!$AI$51:$AI$56</c:f>
              <c:numCache>
                <c:formatCode>0.00</c:formatCode>
                <c:ptCount val="6"/>
                <c:pt idx="0">
                  <c:v>-0.63515982137374805</c:v>
                </c:pt>
                <c:pt idx="1">
                  <c:v>3.9305109813868852E-2</c:v>
                </c:pt>
                <c:pt idx="2">
                  <c:v>-1.0169580185162777E-2</c:v>
                </c:pt>
                <c:pt idx="3">
                  <c:v>1.0478868480344739E-2</c:v>
                </c:pt>
                <c:pt idx="4">
                  <c:v>0.15965166546812082</c:v>
                </c:pt>
                <c:pt idx="5">
                  <c:v>-0.11820327284125443</c:v>
                </c:pt>
              </c:numCache>
            </c:numRef>
          </c:val>
          <c:extLst>
            <c:ext xmlns:c16="http://schemas.microsoft.com/office/drawing/2014/chart" uri="{C3380CC4-5D6E-409C-BE32-E72D297353CC}">
              <c16:uniqueId val="{00000001-D63E-49EA-B383-2C05B2D5CE92}"/>
            </c:ext>
          </c:extLst>
        </c:ser>
        <c:dLbls>
          <c:dLblPos val="outEnd"/>
          <c:showLegendKey val="0"/>
          <c:showVal val="1"/>
          <c:showCatName val="0"/>
          <c:showSerName val="0"/>
          <c:showPercent val="0"/>
          <c:showBubbleSize val="0"/>
        </c:dLbls>
        <c:gapWidth val="219"/>
        <c:overlap val="-27"/>
        <c:axId val="355956623"/>
        <c:axId val="412236495"/>
      </c:barChart>
      <c:catAx>
        <c:axId val="35595662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412236495"/>
        <c:crosses val="autoZero"/>
        <c:auto val="1"/>
        <c:lblAlgn val="ctr"/>
        <c:lblOffset val="100"/>
        <c:noMultiLvlLbl val="0"/>
      </c:catAx>
      <c:valAx>
        <c:axId val="412236495"/>
        <c:scaling>
          <c:orientation val="minMax"/>
          <c:max val="0.4"/>
          <c:min val="-0.8"/>
        </c:scaling>
        <c:delete val="0"/>
        <c:axPos val="l"/>
        <c:title>
          <c:tx>
            <c:rich>
              <a:bodyPr rot="-540000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sz="1400" dirty="0"/>
                  <a:t> $ m</a:t>
                </a:r>
                <a:r>
                  <a:rPr lang="en-US" sz="1400" baseline="30000" dirty="0"/>
                  <a:t>-3</a:t>
                </a:r>
                <a:r>
                  <a:rPr lang="en-US" sz="1400" dirty="0"/>
                  <a:t> year</a:t>
                </a:r>
                <a:r>
                  <a:rPr lang="en-US" sz="1400" baseline="30000" dirty="0"/>
                  <a:t>-1</a:t>
                </a:r>
                <a:endParaRPr lang="en-US" sz="1400"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crossAx val="355956623"/>
        <c:crosses val="autoZero"/>
        <c:crossBetween val="between"/>
      </c:valAx>
      <c:spPr>
        <a:noFill/>
        <a:ln>
          <a:solidFill>
            <a:schemeClr val="bg1">
              <a:lumMod val="75000"/>
            </a:schemeClr>
          </a:solid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solidFill>
            <a:schemeClr val="tx2"/>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0.19231</cdr:x>
      <cdr:y>0.11944</cdr:y>
    </cdr:to>
    <cdr:sp macro="" textlink="">
      <cdr:nvSpPr>
        <cdr:cNvPr id="2" name="TextBox 1"/>
        <cdr:cNvSpPr txBox="1"/>
      </cdr:nvSpPr>
      <cdr:spPr>
        <a:xfrm xmlns:a="http://schemas.openxmlformats.org/drawingml/2006/main">
          <a:off x="0" y="0"/>
          <a:ext cx="457200" cy="327660"/>
        </a:xfrm>
        <a:prstGeom xmlns:a="http://schemas.openxmlformats.org/drawingml/2006/main" prst="rect">
          <a:avLst/>
        </a:prstGeom>
      </cdr:spPr>
      <cdr:txBody>
        <a:bodyPr xmlns:a="http://schemas.openxmlformats.org/drawingml/2006/main" vertOverflow="clip" wrap="square" lIns="45720" tIns="18288" rIns="0" bIns="0" rtlCol="0"/>
        <a:lstStyle xmlns:a="http://schemas.openxmlformats.org/drawingml/2006/main"/>
        <a:p xmlns:a="http://schemas.openxmlformats.org/drawingml/2006/main">
          <a:r>
            <a:rPr lang="en-US" sz="1100" b="1">
              <a:latin typeface="Times New Roman" pitchFamily="18" charset="0"/>
              <a:cs typeface="Times New Roman" pitchFamily="18" charset="0"/>
            </a:rPr>
            <a:t>(b)</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0.19231</cdr:x>
      <cdr:y>0.11944</cdr:y>
    </cdr:to>
    <cdr:sp macro="" textlink="">
      <cdr:nvSpPr>
        <cdr:cNvPr id="2" name="TextBox 1"/>
        <cdr:cNvSpPr txBox="1"/>
      </cdr:nvSpPr>
      <cdr:spPr>
        <a:xfrm xmlns:a="http://schemas.openxmlformats.org/drawingml/2006/main">
          <a:off x="0" y="0"/>
          <a:ext cx="457200" cy="327660"/>
        </a:xfrm>
        <a:prstGeom xmlns:a="http://schemas.openxmlformats.org/drawingml/2006/main" prst="rect">
          <a:avLst/>
        </a:prstGeom>
      </cdr:spPr>
      <cdr:txBody>
        <a:bodyPr xmlns:a="http://schemas.openxmlformats.org/drawingml/2006/main" vertOverflow="clip" wrap="square" lIns="45720" tIns="18288" rIns="0" bIns="0" rtlCol="0"/>
        <a:lstStyle xmlns:a="http://schemas.openxmlformats.org/drawingml/2006/main"/>
        <a:p xmlns:a="http://schemas.openxmlformats.org/drawingml/2006/main">
          <a:r>
            <a:rPr lang="en-US" sz="1100" b="1">
              <a:latin typeface="Times New Roman" pitchFamily="18" charset="0"/>
              <a:cs typeface="Times New Roman" pitchFamily="18" charset="0"/>
            </a:rPr>
            <a:t>(a)</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0.19231</cdr:x>
      <cdr:y>0.11944</cdr:y>
    </cdr:to>
    <cdr:sp macro="" textlink="">
      <cdr:nvSpPr>
        <cdr:cNvPr id="2" name="TextBox 1"/>
        <cdr:cNvSpPr txBox="1"/>
      </cdr:nvSpPr>
      <cdr:spPr>
        <a:xfrm xmlns:a="http://schemas.openxmlformats.org/drawingml/2006/main">
          <a:off x="0" y="0"/>
          <a:ext cx="457200" cy="327660"/>
        </a:xfrm>
        <a:prstGeom xmlns:a="http://schemas.openxmlformats.org/drawingml/2006/main" prst="rect">
          <a:avLst/>
        </a:prstGeom>
      </cdr:spPr>
      <cdr:txBody>
        <a:bodyPr xmlns:a="http://schemas.openxmlformats.org/drawingml/2006/main" vertOverflow="clip" wrap="square" lIns="45720" tIns="18288" rIns="0" bIns="0" rtlCol="0"/>
        <a:lstStyle xmlns:a="http://schemas.openxmlformats.org/drawingml/2006/main"/>
        <a:p xmlns:a="http://schemas.openxmlformats.org/drawingml/2006/main">
          <a:r>
            <a:rPr lang="en-US" sz="1100" b="1">
              <a:latin typeface="Times New Roman" pitchFamily="18" charset="0"/>
              <a:cs typeface="Times New Roman" pitchFamily="18" charset="0"/>
            </a:rPr>
            <a:t>(c)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7542409-6A04-4DC6-AC3A-D3758287A8F2}" type="slidenum">
              <a:rPr lang="en-US" smtClean="0"/>
              <a:pPr/>
              <a:t>1</a:t>
            </a:fld>
            <a:endParaRPr 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r>
              <a:rPr lang="en-US"/>
              <a:t>WEFE JCE November 2022, Ispara, Italy</a:t>
            </a:r>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 order to examine the influence of quality</a:t>
            </a:r>
            <a:r>
              <a:rPr lang="en-US" baseline="0" dirty="0"/>
              <a:t> criteria, we define three scenarios which are based on the situation in TWW market in Israel.</a:t>
            </a:r>
            <a:endParaRPr lang="en-US" dirty="0"/>
          </a:p>
        </p:txBody>
      </p:sp>
    </p:spTree>
    <p:extLst>
      <p:ext uri="{BB962C8B-B14F-4D97-AF65-F5344CB8AC3E}">
        <p14:creationId xmlns:p14="http://schemas.microsoft.com/office/powerpoint/2010/main" val="435842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800" dirty="0">
                <a:latin typeface="Aharoni" panose="02010803020104030203" pitchFamily="2" charset="-79"/>
                <a:cs typeface="Aharoni" panose="02010803020104030203" pitchFamily="2" charset="-79"/>
              </a:rPr>
              <a:t>Here we see results for optimal</a:t>
            </a:r>
            <a:r>
              <a:rPr lang="en-US" sz="800" baseline="0" dirty="0">
                <a:latin typeface="Aharoni" panose="02010803020104030203" pitchFamily="2" charset="-79"/>
                <a:cs typeface="Aharoni" panose="02010803020104030203" pitchFamily="2" charset="-79"/>
              </a:rPr>
              <a:t> solution under </a:t>
            </a:r>
            <a:r>
              <a:rPr lang="en-US" sz="800" baseline="0" dirty="0" err="1">
                <a:latin typeface="Aharoni" panose="02010803020104030203" pitchFamily="2" charset="-79"/>
                <a:cs typeface="Aharoni" panose="02010803020104030203" pitchFamily="2" charset="-79"/>
              </a:rPr>
              <a:t>Inbar</a:t>
            </a:r>
            <a:r>
              <a:rPr lang="en-US" sz="800" baseline="0" dirty="0">
                <a:latin typeface="Aharoni" panose="02010803020104030203" pitchFamily="2" charset="-79"/>
                <a:cs typeface="Aharoni" panose="02010803020104030203" pitchFamily="2" charset="-79"/>
              </a:rPr>
              <a:t> Criteria scenario. We see how TWW is accountable for the growth in agriculture water use which grows by 18% (total of 1250 in the last period). TWW grows by 48% while other agriculture water sources remains the same with a small decrease (-10%) in natural fresh water. Water use at the urban sector rises by 50% over planning horizon. TWW activities reveals that AS and BNR are the most viable technologies, corresponds to reality. However, MF, which rarely in use, found to be preferable technology for meeting </a:t>
            </a:r>
            <a:r>
              <a:rPr lang="en-US" sz="800" baseline="0" dirty="0" err="1">
                <a:latin typeface="Aharoni" panose="02010803020104030203" pitchFamily="2" charset="-79"/>
                <a:cs typeface="Aharoni" panose="02010803020104030203" pitchFamily="2" charset="-79"/>
              </a:rPr>
              <a:t>Inbar</a:t>
            </a:r>
            <a:r>
              <a:rPr lang="en-US" sz="800" baseline="0" dirty="0">
                <a:latin typeface="Aharoni" panose="02010803020104030203" pitchFamily="2" charset="-79"/>
                <a:cs typeface="Aharoni" panose="02010803020104030203" pitchFamily="2" charset="-79"/>
              </a:rPr>
              <a:t> Criteria. In addition, TWW desalination is viable for specific region with high salinity of fresh water (See of Galilee), and not for agronomic reasons. </a:t>
            </a:r>
            <a:endParaRPr lang="en-US" sz="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1652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MF is in wide use to remove TSS, BNR to remove TN and RO to remove EC. Since RO is a very costly treatment, EC produce the highest shadow value.</a:t>
            </a:r>
          </a:p>
        </p:txBody>
      </p:sp>
    </p:spTree>
    <p:extLst>
      <p:ext uri="{BB962C8B-B14F-4D97-AF65-F5344CB8AC3E}">
        <p14:creationId xmlns:p14="http://schemas.microsoft.com/office/powerpoint/2010/main" val="2683496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00121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75673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0577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7542409-6A04-4DC6-AC3A-D3758287A8F2}" type="slidenum">
              <a:rPr lang="en-US" smtClean="0"/>
              <a:pPr/>
              <a:t>2</a:t>
            </a:fld>
            <a:endParaRPr lang="en-US" dirty="0"/>
          </a:p>
        </p:txBody>
      </p:sp>
      <p:sp>
        <p:nvSpPr>
          <p:cNvPr id="5" name="Footer Placeholder 4"/>
          <p:cNvSpPr>
            <a:spLocks noGrp="1"/>
          </p:cNvSpPr>
          <p:nvPr>
            <p:ph type="ftr" sz="quarter" idx="11"/>
          </p:nvPr>
        </p:nvSpPr>
        <p:spPr>
          <a:xfrm>
            <a:off x="0" y="8685213"/>
            <a:ext cx="2971800" cy="458787"/>
          </a:xfrm>
          <a:prstGeom prst="rect">
            <a:avLst/>
          </a:prstGeom>
        </p:spPr>
        <p:txBody>
          <a:bodyPr/>
          <a:lstStyle/>
          <a:p>
            <a:r>
              <a:rPr lang="en-US"/>
              <a:t>WEFE JCE November 2022, Ispara, Italy</a:t>
            </a:r>
            <a:endParaRPr lang="en-US" dirty="0"/>
          </a:p>
        </p:txBody>
      </p:sp>
    </p:spTree>
    <p:extLst>
      <p:ext uri="{BB962C8B-B14F-4D97-AF65-F5344CB8AC3E}">
        <p14:creationId xmlns:p14="http://schemas.microsoft.com/office/powerpoint/2010/main" val="2343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000" dirty="0"/>
              <a:t>On one hand, TWW has</a:t>
            </a:r>
            <a:r>
              <a:rPr lang="en-US" sz="1000" baseline="0" dirty="0"/>
              <a:t> many advantages, on the other hand its quality is a major issue which need to be addressed. However, this issue often be managed without understanding its consequences.</a:t>
            </a:r>
            <a:endParaRPr lang="en-US" sz="1000" dirty="0"/>
          </a:p>
        </p:txBody>
      </p:sp>
    </p:spTree>
    <p:extLst>
      <p:ext uri="{BB962C8B-B14F-4D97-AF65-F5344CB8AC3E}">
        <p14:creationId xmlns:p14="http://schemas.microsoft.com/office/powerpoint/2010/main" val="34164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studies examined directly or indirectly the TWW subject,</a:t>
            </a:r>
            <a:r>
              <a:rPr lang="en-US" baseline="0" dirty="0"/>
              <a:t> from agro-economic or hydro-economic point of view. TWW quality has been studied as well. However, those that study TWW quality did it either for a specific purpose, without taking into account indirect effects (</a:t>
            </a:r>
            <a:r>
              <a:rPr lang="en-US" sz="1200" dirty="0" err="1"/>
              <a:t>Lavee</a:t>
            </a:r>
            <a:r>
              <a:rPr lang="en-US" sz="1200" dirty="0"/>
              <a:t> 2011, Wang et al. 2018, Su et al. 2022)</a:t>
            </a:r>
            <a:r>
              <a:rPr lang="en-US" baseline="0" dirty="0"/>
              <a:t>, or did it in a narrow scale. In this study we consider all factors in the water and agriculture markets.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7542409-6A04-4DC6-AC3A-D3758287A8F2}" type="slidenum">
              <a:rPr lang="en-US" smtClean="0"/>
              <a:pPr/>
              <a:t>4</a:t>
            </a:fld>
            <a:endParaRPr lang="en-US"/>
          </a:p>
        </p:txBody>
      </p:sp>
      <p:sp>
        <p:nvSpPr>
          <p:cNvPr id="5" name="Footer Placeholder 4"/>
          <p:cNvSpPr>
            <a:spLocks noGrp="1"/>
          </p:cNvSpPr>
          <p:nvPr>
            <p:ph type="ftr" sz="quarter" idx="11"/>
          </p:nvPr>
        </p:nvSpPr>
        <p:spPr>
          <a:xfrm>
            <a:off x="0" y="8685213"/>
            <a:ext cx="2971800" cy="458787"/>
          </a:xfrm>
          <a:prstGeom prst="rect">
            <a:avLst/>
          </a:prstGeom>
        </p:spPr>
        <p:txBody>
          <a:bodyPr/>
          <a:lstStyle/>
          <a:p>
            <a:r>
              <a:rPr lang="en-US"/>
              <a:t>WEFE JCE November 2022, Ispara, Italy</a:t>
            </a:r>
          </a:p>
        </p:txBody>
      </p:sp>
    </p:spTree>
    <p:extLst>
      <p:ext uri="{BB962C8B-B14F-4D97-AF65-F5344CB8AC3E}">
        <p14:creationId xmlns:p14="http://schemas.microsoft.com/office/powerpoint/2010/main" val="207770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Our model integrates three models. MYWAS which describes the water sector,</a:t>
            </a:r>
            <a:r>
              <a:rPr lang="en-US" baseline="0" dirty="0"/>
              <a:t> the VALUE model which designates the agriculture sector, and RWRM that shows the WWTP activity.</a:t>
            </a:r>
            <a:endParaRPr lang="en-US" dirty="0"/>
          </a:p>
        </p:txBody>
      </p:sp>
    </p:spTree>
    <p:extLst>
      <p:ext uri="{BB962C8B-B14F-4D97-AF65-F5344CB8AC3E}">
        <p14:creationId xmlns:p14="http://schemas.microsoft.com/office/powerpoint/2010/main" val="219693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Here we see the</a:t>
            </a:r>
            <a:r>
              <a:rPr lang="en-US" sz="1000" baseline="0" dirty="0"/>
              <a:t> topological description of MYWAS which is a dynamic water allocation optimization model. The model details capacities, costs, urban water demand and more. The model provides a high resolution description of the fresh and non-fresh water topology. The model contains data about </a:t>
            </a:r>
            <a:r>
              <a:rPr lang="en-US" sz="1000" dirty="0"/>
              <a:t>16 aquifers and lakes, 3 groups of regional surface reservoirs, 4 brackish-water desalination plants,</a:t>
            </a:r>
            <a:r>
              <a:rPr lang="en-US" sz="1000" baseline="0" dirty="0"/>
              <a:t> </a:t>
            </a:r>
            <a:r>
              <a:rPr lang="en-US" sz="1000" dirty="0"/>
              <a:t>5 sea-water desalination plants + 1 optional,</a:t>
            </a:r>
            <a:r>
              <a:rPr lang="en-US" sz="1000" baseline="0" dirty="0"/>
              <a:t> </a:t>
            </a:r>
            <a:r>
              <a:rPr lang="en-US" sz="1000" dirty="0"/>
              <a:t>18 agricultural regions,</a:t>
            </a:r>
            <a:r>
              <a:rPr lang="en-US" sz="1000" baseline="0" dirty="0"/>
              <a:t> </a:t>
            </a:r>
            <a:r>
              <a:rPr lang="en-US" sz="1000" dirty="0"/>
              <a:t>21 urban/industrial regions,</a:t>
            </a:r>
            <a:r>
              <a:rPr lang="en-US" sz="1000" baseline="0" dirty="0"/>
              <a:t> </a:t>
            </a:r>
            <a:r>
              <a:rPr lang="en-US" sz="1000" dirty="0"/>
              <a:t>19 wastewater treatment plants,</a:t>
            </a:r>
            <a:r>
              <a:rPr lang="en-US" sz="1000" baseline="0" dirty="0"/>
              <a:t> </a:t>
            </a:r>
            <a:r>
              <a:rPr lang="en-US" sz="1000" dirty="0"/>
              <a:t>183 pipelines for fresh water,</a:t>
            </a:r>
            <a:r>
              <a:rPr lang="en-US" sz="1000" baseline="0" dirty="0"/>
              <a:t> </a:t>
            </a:r>
            <a:r>
              <a:rPr lang="en-US" sz="1000" dirty="0"/>
              <a:t>58 pipelines for marginal water.</a:t>
            </a:r>
          </a:p>
        </p:txBody>
      </p:sp>
    </p:spTree>
    <p:extLst>
      <p:ext uri="{BB962C8B-B14F-4D97-AF65-F5344CB8AC3E}">
        <p14:creationId xmlns:p14="http://schemas.microsoft.com/office/powerpoint/2010/main" val="330526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VALUE is a static model based on the PMP (Positive</a:t>
            </a:r>
            <a:r>
              <a:rPr lang="en-US" baseline="0" dirty="0"/>
              <a:t> Mathematical Programing)</a:t>
            </a:r>
            <a:r>
              <a:rPr lang="en-US" dirty="0"/>
              <a:t> approach.</a:t>
            </a:r>
            <a:r>
              <a:rPr lang="en-US" baseline="0" dirty="0"/>
              <a:t> We calibrate the model so it reproduce the observed agriculture input allocation, and therefore we assume that this allocation is optimal from the farmer position. We calibrate the model so it considers observed and non-observed considerations. The model includes evapotranspiration function as well as agriculture inputs and their price for 55 crops. In addition, it includes demand function for agriculture produce. Its objective is maximizing welfare of farmers and agriculture produce consumers.</a:t>
            </a:r>
            <a:endParaRPr lang="en-US" dirty="0"/>
          </a:p>
        </p:txBody>
      </p:sp>
    </p:spTree>
    <p:extLst>
      <p:ext uri="{BB962C8B-B14F-4D97-AF65-F5344CB8AC3E}">
        <p14:creationId xmlns:p14="http://schemas.microsoft.com/office/powerpoint/2010/main" val="39665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is an example of how the</a:t>
            </a:r>
            <a:r>
              <a:rPr lang="en-US" baseline="0" dirty="0"/>
              <a:t> VALUE model considers salinity in its production function.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77542409-6A04-4DC6-AC3A-D3758287A8F2}" type="slidenum">
              <a:rPr lang="en-US" smtClean="0"/>
              <a:pPr/>
              <a:t>8</a:t>
            </a:fld>
            <a:endParaRPr lang="en-US"/>
          </a:p>
        </p:txBody>
      </p:sp>
      <p:sp>
        <p:nvSpPr>
          <p:cNvPr id="5" name="Footer Placeholder 4"/>
          <p:cNvSpPr>
            <a:spLocks noGrp="1"/>
          </p:cNvSpPr>
          <p:nvPr>
            <p:ph type="ftr" sz="quarter" idx="11"/>
          </p:nvPr>
        </p:nvSpPr>
        <p:spPr>
          <a:xfrm>
            <a:off x="0" y="8685213"/>
            <a:ext cx="2971800" cy="458787"/>
          </a:xfrm>
          <a:prstGeom prst="rect">
            <a:avLst/>
          </a:prstGeom>
        </p:spPr>
        <p:txBody>
          <a:bodyPr/>
          <a:lstStyle/>
          <a:p>
            <a:r>
              <a:rPr lang="en-US"/>
              <a:t>WEFE JCE November 2022, Ispara, Italy</a:t>
            </a:r>
          </a:p>
        </p:txBody>
      </p:sp>
    </p:spTree>
    <p:extLst>
      <p:ext uri="{BB962C8B-B14F-4D97-AF65-F5344CB8AC3E}">
        <p14:creationId xmlns:p14="http://schemas.microsoft.com/office/powerpoint/2010/main" val="108227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Here we see the RWRM model activity</a:t>
            </a:r>
            <a:r>
              <a:rPr lang="en-US" baseline="0" dirty="0"/>
              <a:t> where we have 16 different treatment train which describes 8 treatment technologies. These technologies change the concentrations of 15 different water quality components. Outflow concentrations depends on inflow concentrations and allocation for treatment trains. Each treatment train coupled with cost.</a:t>
            </a:r>
            <a:endParaRPr lang="en-US" dirty="0"/>
          </a:p>
        </p:txBody>
      </p:sp>
    </p:spTree>
    <p:extLst>
      <p:ext uri="{BB962C8B-B14F-4D97-AF65-F5344CB8AC3E}">
        <p14:creationId xmlns:p14="http://schemas.microsoft.com/office/powerpoint/2010/main" val="1848253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108981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129129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50527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205699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3811982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3022474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123351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118069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318641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329333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805BF-E4A8-4538-BE70-4700C1F73DBB}" type="slidenum">
              <a:rPr lang="en-US" smtClean="0"/>
              <a:t>‹#›</a:t>
            </a:fld>
            <a:endParaRPr lang="en-US" dirty="0"/>
          </a:p>
        </p:txBody>
      </p:sp>
    </p:spTree>
    <p:extLst>
      <p:ext uri="{BB962C8B-B14F-4D97-AF65-F5344CB8AC3E}">
        <p14:creationId xmlns:p14="http://schemas.microsoft.com/office/powerpoint/2010/main" val="19271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9" name="Picture 8" descr="Wav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endParaRP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05BF-E4A8-4538-BE70-4700C1F73DBB}" type="slidenum">
              <a:rPr lang="en-US" smtClean="0"/>
              <a:t>‹#›</a:t>
            </a:fld>
            <a:endParaRPr lang="en-US" dirty="0"/>
          </a:p>
        </p:txBody>
      </p:sp>
    </p:spTree>
    <p:extLst>
      <p:ext uri="{BB962C8B-B14F-4D97-AF65-F5344CB8AC3E}">
        <p14:creationId xmlns:p14="http://schemas.microsoft.com/office/powerpoint/2010/main" val="24829343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3669" y="311269"/>
            <a:ext cx="5004428" cy="1760811"/>
          </a:xfrm>
        </p:spPr>
        <p:txBody>
          <a:bodyPr>
            <a:noAutofit/>
          </a:bodyPr>
          <a:lstStyle/>
          <a:p>
            <a:pPr algn="ctr">
              <a:lnSpc>
                <a:spcPct val="100000"/>
              </a:lnSpc>
            </a:pPr>
            <a:r>
              <a:rPr lang="en-US" sz="3200" b="1" dirty="0"/>
              <a:t>The Economic Cost of Wastewater Quality Standards</a:t>
            </a:r>
          </a:p>
        </p:txBody>
      </p:sp>
      <p:sp>
        <p:nvSpPr>
          <p:cNvPr id="3" name="Subtitle 2"/>
          <p:cNvSpPr>
            <a:spLocks noGrp="1"/>
          </p:cNvSpPr>
          <p:nvPr>
            <p:ph type="subTitle" idx="1"/>
          </p:nvPr>
        </p:nvSpPr>
        <p:spPr>
          <a:xfrm>
            <a:off x="1751777" y="5556055"/>
            <a:ext cx="4846320" cy="448056"/>
          </a:xfrm>
        </p:spPr>
        <p:txBody>
          <a:bodyPr>
            <a:normAutofit/>
          </a:bodyPr>
          <a:lstStyle/>
          <a:p>
            <a:pPr algn="l"/>
            <a:r>
              <a:rPr lang="en-US" sz="1600" dirty="0">
                <a:effectLst>
                  <a:outerShdw blurRad="38100" dist="38100" dir="2700000" algn="tl">
                    <a:srgbClr val="000000">
                      <a:alpha val="43137"/>
                    </a:srgbClr>
                  </a:outerShdw>
                </a:effectLst>
              </a:rPr>
              <a:t>November 2022</a:t>
            </a:r>
          </a:p>
        </p:txBody>
      </p:sp>
      <p:sp>
        <p:nvSpPr>
          <p:cNvPr id="5" name="Subtitle 2"/>
          <p:cNvSpPr txBox="1">
            <a:spLocks/>
          </p:cNvSpPr>
          <p:nvPr/>
        </p:nvSpPr>
        <p:spPr>
          <a:xfrm>
            <a:off x="1751777" y="2441374"/>
            <a:ext cx="4846320" cy="12555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4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b="1" dirty="0">
                <a:effectLst>
                  <a:outerShdw blurRad="38100" dist="38100" dir="2700000" algn="tl">
                    <a:srgbClr val="000000">
                      <a:alpha val="43137"/>
                    </a:srgbClr>
                  </a:outerShdw>
                </a:effectLst>
              </a:rPr>
              <a:t>Yehuda Slater</a:t>
            </a:r>
          </a:p>
          <a:p>
            <a:pPr>
              <a:lnSpc>
                <a:spcPct val="100000"/>
              </a:lnSpc>
            </a:pPr>
            <a:r>
              <a:rPr lang="en-US" sz="2000" b="1" dirty="0">
                <a:effectLst>
                  <a:outerShdw blurRad="38100" dist="38100" dir="2700000" algn="tl">
                    <a:srgbClr val="000000">
                      <a:alpha val="43137"/>
                    </a:srgbClr>
                  </a:outerShdw>
                </a:effectLst>
              </a:rPr>
              <a:t>Israel Finkelshtain</a:t>
            </a:r>
          </a:p>
          <a:p>
            <a:pPr>
              <a:lnSpc>
                <a:spcPct val="100000"/>
              </a:lnSpc>
            </a:pPr>
            <a:r>
              <a:rPr lang="en-US" sz="2000" b="1" dirty="0">
                <a:effectLst>
                  <a:outerShdw blurRad="38100" dist="38100" dir="2700000" algn="tl">
                    <a:srgbClr val="000000">
                      <a:alpha val="43137"/>
                    </a:srgbClr>
                  </a:outerShdw>
                </a:effectLst>
              </a:rPr>
              <a:t>Ami Reznik</a:t>
            </a:r>
          </a:p>
          <a:p>
            <a:pPr>
              <a:lnSpc>
                <a:spcPct val="100000"/>
              </a:lnSpc>
            </a:pPr>
            <a:r>
              <a:rPr lang="en-US" sz="2000" b="1" dirty="0" err="1">
                <a:effectLst>
                  <a:outerShdw blurRad="38100" dist="38100" dir="2700000" algn="tl">
                    <a:srgbClr val="000000">
                      <a:alpha val="43137"/>
                    </a:srgbClr>
                  </a:outerShdw>
                </a:effectLst>
              </a:rPr>
              <a:t>Iddo</a:t>
            </a:r>
            <a:r>
              <a:rPr lang="en-US" sz="2000" b="1" dirty="0">
                <a:effectLst>
                  <a:outerShdw blurRad="38100" dist="38100" dir="2700000" algn="tl">
                    <a:srgbClr val="000000">
                      <a:alpha val="43137"/>
                    </a:srgbClr>
                  </a:outerShdw>
                </a:effectLst>
              </a:rPr>
              <a:t> Kan</a:t>
            </a:r>
          </a:p>
          <a:p>
            <a:pPr>
              <a:lnSpc>
                <a:spcPct val="100000"/>
              </a:lnSpc>
            </a:pPr>
            <a:endParaRPr lang="en-US" sz="2000" b="1" dirty="0">
              <a:effectLst>
                <a:outerShdw blurRad="38100" dist="38100" dir="2700000" algn="tl">
                  <a:srgbClr val="000000">
                    <a:alpha val="43137"/>
                  </a:srgbClr>
                </a:outerShdw>
              </a:effectLst>
            </a:endParaRPr>
          </a:p>
          <a:p>
            <a:pPr>
              <a:lnSpc>
                <a:spcPct val="100000"/>
              </a:lnSpc>
            </a:pPr>
            <a:r>
              <a:rPr lang="en-US" b="1" dirty="0">
                <a:effectLst>
                  <a:outerShdw blurRad="38100" dist="38100" dir="2700000" algn="tl">
                    <a:srgbClr val="000000">
                      <a:alpha val="43137"/>
                    </a:srgbClr>
                  </a:outerShdw>
                </a:effectLst>
              </a:rPr>
              <a:t>Department of Environmental Economics and Management;</a:t>
            </a:r>
          </a:p>
          <a:p>
            <a:pPr>
              <a:lnSpc>
                <a:spcPct val="100000"/>
              </a:lnSpc>
            </a:pPr>
            <a:r>
              <a:rPr lang="en-US" b="1" dirty="0">
                <a:effectLst>
                  <a:outerShdw blurRad="38100" dist="38100" dir="2700000" algn="tl">
                    <a:srgbClr val="000000">
                      <a:alpha val="43137"/>
                    </a:srgbClr>
                  </a:outerShdw>
                </a:effectLst>
              </a:rPr>
              <a:t>Faculty of Agriculture Food and Environment;</a:t>
            </a:r>
          </a:p>
          <a:p>
            <a:pPr>
              <a:lnSpc>
                <a:spcPct val="100000"/>
              </a:lnSpc>
            </a:pPr>
            <a:r>
              <a:rPr lang="en-US" b="1" dirty="0">
                <a:effectLst>
                  <a:outerShdw blurRad="38100" dist="38100" dir="2700000" algn="tl">
                    <a:srgbClr val="000000">
                      <a:alpha val="43137"/>
                    </a:srgbClr>
                  </a:outerShdw>
                </a:effectLst>
              </a:rPr>
              <a:t>Hebrew University of Jerusalem</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524108" y="161699"/>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Scenarios</a:t>
            </a:r>
          </a:p>
        </p:txBody>
      </p:sp>
      <p:sp>
        <p:nvSpPr>
          <p:cNvPr id="3" name="Content Placeholder 2">
            <a:extLst>
              <a:ext uri="{FF2B5EF4-FFF2-40B4-BE49-F238E27FC236}">
                <a16:creationId xmlns:a16="http://schemas.microsoft.com/office/drawing/2014/main" id="{F8522DEF-EE0E-493A-84F9-441070180F12}"/>
              </a:ext>
            </a:extLst>
          </p:cNvPr>
          <p:cNvSpPr txBox="1">
            <a:spLocks/>
          </p:cNvSpPr>
          <p:nvPr/>
        </p:nvSpPr>
        <p:spPr>
          <a:xfrm>
            <a:off x="524109" y="1099851"/>
            <a:ext cx="11479824" cy="6008916"/>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50000"/>
              </a:lnSpc>
              <a:spcBef>
                <a:spcPts val="1800"/>
              </a:spcBef>
              <a:spcAft>
                <a:spcPts val="1200"/>
              </a:spcAft>
            </a:pPr>
            <a:r>
              <a:rPr lang="en-US" sz="2400" b="1" u="sng" dirty="0"/>
              <a:t>In Practice Standards</a:t>
            </a:r>
            <a:r>
              <a:rPr lang="en-US" sz="2400" b="1" dirty="0"/>
              <a:t> – The current TWW regulation employed in Israel (“</a:t>
            </a:r>
            <a:r>
              <a:rPr lang="en-US" sz="2400" b="1" dirty="0" err="1"/>
              <a:t>Inbar</a:t>
            </a:r>
            <a:r>
              <a:rPr lang="en-US" sz="2400" b="1" dirty="0"/>
              <a:t> committee” standards, since 2010)</a:t>
            </a:r>
          </a:p>
          <a:p>
            <a:pPr>
              <a:lnSpc>
                <a:spcPct val="150000"/>
              </a:lnSpc>
              <a:spcBef>
                <a:spcPts val="1800"/>
              </a:spcBef>
              <a:spcAft>
                <a:spcPts val="1200"/>
              </a:spcAft>
            </a:pPr>
            <a:r>
              <a:rPr lang="en-US" sz="2400" b="1" u="sng" dirty="0"/>
              <a:t>The “20/30” Regulation</a:t>
            </a:r>
            <a:r>
              <a:rPr lang="en-US" sz="2400" b="1" dirty="0"/>
              <a:t> – The previous TWW regulation (20mg/l BOD, 30mg/l TSS)</a:t>
            </a:r>
          </a:p>
          <a:p>
            <a:pPr>
              <a:lnSpc>
                <a:spcPct val="150000"/>
              </a:lnSpc>
              <a:spcBef>
                <a:spcPts val="1800"/>
              </a:spcBef>
              <a:spcAft>
                <a:spcPts val="1200"/>
              </a:spcAft>
            </a:pPr>
            <a:r>
              <a:rPr lang="en-US" sz="2400" b="1" u="sng" dirty="0"/>
              <a:t>“RO-ONLY</a:t>
            </a:r>
            <a:r>
              <a:rPr lang="en-US" sz="2400" b="1" dirty="0"/>
              <a:t>” – Hypothetical strictest regulation mandating desalination of all TWW </a:t>
            </a:r>
          </a:p>
          <a:p>
            <a:pPr marL="0" indent="0">
              <a:lnSpc>
                <a:spcPct val="150000"/>
              </a:lnSpc>
              <a:spcBef>
                <a:spcPts val="1800"/>
              </a:spcBef>
              <a:spcAft>
                <a:spcPts val="1200"/>
              </a:spcAft>
              <a:buNone/>
            </a:pPr>
            <a:endParaRPr lang="he-IL" sz="2400" dirty="0"/>
          </a:p>
          <a:p>
            <a:pPr>
              <a:lnSpc>
                <a:spcPct val="150000"/>
              </a:lnSpc>
              <a:spcBef>
                <a:spcPts val="1800"/>
              </a:spcBef>
            </a:pPr>
            <a:endParaRPr lang="he-IL" sz="2400" dirty="0"/>
          </a:p>
          <a:p>
            <a:pPr>
              <a:lnSpc>
                <a:spcPct val="150000"/>
              </a:lnSpc>
              <a:spcBef>
                <a:spcPts val="1800"/>
              </a:spcBef>
            </a:pPr>
            <a:endParaRPr lang="en-US" sz="2400" dirty="0"/>
          </a:p>
        </p:txBody>
      </p:sp>
      <p:sp>
        <p:nvSpPr>
          <p:cNvPr id="5" name="TextBox 4">
            <a:extLst>
              <a:ext uri="{FF2B5EF4-FFF2-40B4-BE49-F238E27FC236}">
                <a16:creationId xmlns:a16="http://schemas.microsoft.com/office/drawing/2014/main" id="{1C2A9A03-23A4-4275-99EF-9E16CC008553}"/>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368627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967066" y="161699"/>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Optimal Solution under In-Practice Regulation</a:t>
            </a:r>
          </a:p>
        </p:txBody>
      </p:sp>
      <p:graphicFrame>
        <p:nvGraphicFramePr>
          <p:cNvPr id="6" name="Chart 5">
            <a:extLst>
              <a:ext uri="{FF2B5EF4-FFF2-40B4-BE49-F238E27FC236}">
                <a16:creationId xmlns:a16="http://schemas.microsoft.com/office/drawing/2014/main" id="{00000000-0008-0000-0400-00000B000000}"/>
              </a:ext>
            </a:extLst>
          </p:cNvPr>
          <p:cNvGraphicFramePr>
            <a:graphicFrameLocks/>
          </p:cNvGraphicFramePr>
          <p:nvPr>
            <p:extLst>
              <p:ext uri="{D42A27DB-BD31-4B8C-83A1-F6EECF244321}">
                <p14:modId xmlns:p14="http://schemas.microsoft.com/office/powerpoint/2010/main" val="3664183483"/>
              </p:ext>
            </p:extLst>
          </p:nvPr>
        </p:nvGraphicFramePr>
        <p:xfrm>
          <a:off x="1" y="5317209"/>
          <a:ext cx="7402286" cy="795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5500448"/>
              </p:ext>
            </p:extLst>
          </p:nvPr>
        </p:nvGraphicFramePr>
        <p:xfrm>
          <a:off x="7871279" y="2076948"/>
          <a:ext cx="4233634" cy="2729909"/>
        </p:xfrm>
        <a:graphic>
          <a:graphicData uri="http://schemas.openxmlformats.org/drawingml/2006/table">
            <a:tbl>
              <a:tblPr firstRow="1" lastRow="1">
                <a:tableStyleId>{9D7B26C5-4107-4FEC-AEDC-1716B250A1EF}</a:tableStyleId>
              </a:tblPr>
              <a:tblGrid>
                <a:gridCol w="1455601">
                  <a:extLst>
                    <a:ext uri="{9D8B030D-6E8A-4147-A177-3AD203B41FA5}">
                      <a16:colId xmlns:a16="http://schemas.microsoft.com/office/drawing/2014/main" val="3848085051"/>
                    </a:ext>
                  </a:extLst>
                </a:gridCol>
                <a:gridCol w="844732">
                  <a:extLst>
                    <a:ext uri="{9D8B030D-6E8A-4147-A177-3AD203B41FA5}">
                      <a16:colId xmlns:a16="http://schemas.microsoft.com/office/drawing/2014/main" val="1625201992"/>
                    </a:ext>
                  </a:extLst>
                </a:gridCol>
                <a:gridCol w="1158693">
                  <a:extLst>
                    <a:ext uri="{9D8B030D-6E8A-4147-A177-3AD203B41FA5}">
                      <a16:colId xmlns:a16="http://schemas.microsoft.com/office/drawing/2014/main" val="606490570"/>
                    </a:ext>
                  </a:extLst>
                </a:gridCol>
                <a:gridCol w="774608">
                  <a:extLst>
                    <a:ext uri="{9D8B030D-6E8A-4147-A177-3AD203B41FA5}">
                      <a16:colId xmlns:a16="http://schemas.microsoft.com/office/drawing/2014/main" val="349567390"/>
                    </a:ext>
                  </a:extLst>
                </a:gridCol>
              </a:tblGrid>
              <a:tr h="431039">
                <a:tc>
                  <a:txBody>
                    <a:bodyPr/>
                    <a:lstStyle/>
                    <a:p>
                      <a:pPr algn="l" fontAlgn="b"/>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Agriculture</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Environment</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Total</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801878853"/>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AS </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727</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9</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735</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651726176"/>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BNR</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366</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8</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374</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04868989"/>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MF</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418</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5</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423</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994331668"/>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RO</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35</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0</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35</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02351"/>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AS-CL</a:t>
                      </a:r>
                      <a:r>
                        <a:rPr lang="en-US" sz="1100" b="1" u="none" strike="noStrike" cap="none" spc="0" baseline="-25000" dirty="0">
                          <a:ln w="0"/>
                          <a:solidFill>
                            <a:schemeClr val="tx1"/>
                          </a:solidFill>
                          <a:effectLst/>
                          <a:latin typeface="Times New Roman" panose="02020603050405020304" pitchFamily="18" charset="0"/>
                          <a:cs typeface="Times New Roman" panose="02020603050405020304" pitchFamily="18" charset="0"/>
                        </a:rPr>
                        <a:t>2</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19</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0</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19</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27043274"/>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AS_BNR-MF-RO</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35</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0</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35</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770190714"/>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AS-MF-CL</a:t>
                      </a:r>
                      <a:r>
                        <a:rPr lang="en-US" sz="1100" b="1" u="none" strike="noStrike" cap="none" spc="0" baseline="-25000" dirty="0">
                          <a:ln w="0"/>
                          <a:solidFill>
                            <a:schemeClr val="tx1"/>
                          </a:solidFill>
                          <a:effectLst/>
                          <a:latin typeface="Times New Roman" panose="02020603050405020304" pitchFamily="18" charset="0"/>
                          <a:cs typeface="Times New Roman" panose="02020603050405020304" pitchFamily="18" charset="0"/>
                        </a:rPr>
                        <a:t>2</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341</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1</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342</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064217860"/>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AS_BNR-CL</a:t>
                      </a:r>
                      <a:r>
                        <a:rPr lang="en-US" sz="1100" b="1" u="none" strike="noStrike" cap="none" spc="0" baseline="-25000" dirty="0">
                          <a:ln w="0"/>
                          <a:solidFill>
                            <a:schemeClr val="tx1"/>
                          </a:solidFill>
                          <a:effectLst/>
                          <a:latin typeface="Times New Roman" panose="02020603050405020304" pitchFamily="18" charset="0"/>
                          <a:cs typeface="Times New Roman" panose="02020603050405020304" pitchFamily="18" charset="0"/>
                        </a:rPr>
                        <a:t>2</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289</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4</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293</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767960879"/>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AS_BNR-MF-CL</a:t>
                      </a:r>
                      <a:r>
                        <a:rPr lang="en-US" sz="1100" b="1" u="none" strike="noStrike" cap="none" spc="0" baseline="-25000" dirty="0">
                          <a:ln w="0"/>
                          <a:solidFill>
                            <a:schemeClr val="tx1"/>
                          </a:solidFill>
                          <a:effectLst/>
                          <a:latin typeface="Times New Roman" panose="02020603050405020304" pitchFamily="18" charset="0"/>
                          <a:cs typeface="Times New Roman" panose="02020603050405020304" pitchFamily="18" charset="0"/>
                        </a:rPr>
                        <a:t>2</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42</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4</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46</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991787072"/>
                  </a:ext>
                </a:extLst>
              </a:tr>
              <a:tr h="229887">
                <a:tc>
                  <a:txBody>
                    <a:bodyPr/>
                    <a:lstStyle/>
                    <a:p>
                      <a:pPr algn="l"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Total</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727</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a:ln w="0"/>
                          <a:solidFill>
                            <a:schemeClr val="tx1"/>
                          </a:solidFill>
                          <a:effectLst/>
                          <a:latin typeface="Times New Roman" panose="02020603050405020304" pitchFamily="18" charset="0"/>
                          <a:cs typeface="Times New Roman" panose="02020603050405020304" pitchFamily="18" charset="0"/>
                        </a:rPr>
                        <a:t>9</a:t>
                      </a:r>
                      <a:endParaRPr lang="en-US" sz="1100" b="1" i="0" u="none" strike="noStrike" cap="none" spc="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b"/>
                      <a:r>
                        <a:rPr lang="en-US" sz="1100" b="1" u="none" strike="noStrike" cap="none" spc="0" dirty="0">
                          <a:ln w="0"/>
                          <a:solidFill>
                            <a:schemeClr val="tx1"/>
                          </a:solidFill>
                          <a:effectLst/>
                          <a:latin typeface="Times New Roman" panose="02020603050405020304" pitchFamily="18" charset="0"/>
                          <a:cs typeface="Times New Roman" panose="02020603050405020304" pitchFamily="18" charset="0"/>
                        </a:rPr>
                        <a:t>735</a:t>
                      </a:r>
                      <a:endParaRPr lang="en-US" sz="1100" b="1" i="0" u="none" strike="noStrike" cap="none" spc="0" dirty="0">
                        <a:ln w="0"/>
                        <a:solidFill>
                          <a:schemeClr val="tx1"/>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437201262"/>
                  </a:ext>
                </a:extLst>
              </a:tr>
            </a:tbl>
          </a:graphicData>
        </a:graphic>
      </p:graphicFrame>
      <p:sp>
        <p:nvSpPr>
          <p:cNvPr id="5" name="TextBox 4"/>
          <p:cNvSpPr txBox="1"/>
          <p:nvPr/>
        </p:nvSpPr>
        <p:spPr>
          <a:xfrm>
            <a:off x="2634854" y="1105590"/>
            <a:ext cx="2788264" cy="400110"/>
          </a:xfrm>
          <a:prstGeom prst="rect">
            <a:avLst/>
          </a:prstGeom>
          <a:noFill/>
        </p:spPr>
        <p:txBody>
          <a:bodyPr wrap="none" rtlCol="0">
            <a:spAutoFit/>
          </a:bodyPr>
          <a:lstStyle/>
          <a:p>
            <a:r>
              <a:rPr lang="en-US" sz="2000" b="1" u="sng" dirty="0">
                <a:latin typeface="Times New Roman" panose="02020603050405020304" pitchFamily="18" charset="0"/>
                <a:cs typeface="Times New Roman" panose="02020603050405020304" pitchFamily="18" charset="0"/>
              </a:rPr>
              <a:t>Overtime Development</a:t>
            </a:r>
          </a:p>
        </p:txBody>
      </p:sp>
      <p:sp>
        <p:nvSpPr>
          <p:cNvPr id="12" name="TextBox 11"/>
          <p:cNvSpPr txBox="1"/>
          <p:nvPr/>
        </p:nvSpPr>
        <p:spPr>
          <a:xfrm>
            <a:off x="8593964" y="1105590"/>
            <a:ext cx="3210559" cy="400110"/>
          </a:xfrm>
          <a:prstGeom prst="rect">
            <a:avLst/>
          </a:prstGeom>
          <a:noFill/>
        </p:spPr>
        <p:txBody>
          <a:bodyPr wrap="none" rtlCol="0">
            <a:spAutoFit/>
          </a:bodyPr>
          <a:lstStyle/>
          <a:p>
            <a:r>
              <a:rPr lang="en-US" sz="2000" b="1" u="sng" dirty="0">
                <a:latin typeface="Times New Roman" panose="02020603050405020304" pitchFamily="18" charset="0"/>
                <a:cs typeface="Times New Roman" panose="02020603050405020304" pitchFamily="18" charset="0"/>
              </a:rPr>
              <a:t>Wastewater </a:t>
            </a:r>
            <a:r>
              <a:rPr lang="en-US" sz="2000" b="1" u="sng" dirty="0" smtClean="0">
                <a:latin typeface="Times New Roman" panose="02020603050405020304" pitchFamily="18" charset="0"/>
                <a:cs typeface="Times New Roman" panose="02020603050405020304" pitchFamily="18" charset="0"/>
              </a:rPr>
              <a:t>Treatment (m</a:t>
            </a:r>
            <a:r>
              <a:rPr lang="en-US" sz="2000" b="1" u="sng" baseline="30000" dirty="0" smtClean="0">
                <a:latin typeface="Times New Roman" panose="02020603050405020304" pitchFamily="18" charset="0"/>
                <a:cs typeface="Times New Roman" panose="02020603050405020304" pitchFamily="18" charset="0"/>
              </a:rPr>
              <a:t>3</a:t>
            </a:r>
            <a:r>
              <a:rPr lang="en-US" sz="2000" b="1" u="sng" dirty="0" smtClean="0">
                <a:latin typeface="Times New Roman" panose="02020603050405020304" pitchFamily="18" charset="0"/>
                <a:cs typeface="Times New Roman" panose="02020603050405020304" pitchFamily="18" charset="0"/>
              </a:rPr>
              <a:t>)</a:t>
            </a:r>
            <a:endParaRPr lang="en-US" sz="2000" b="1" u="sng"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51961DF-8CBB-4EF5-8642-444C98C6D65A}"/>
              </a:ext>
            </a:extLst>
          </p:cNvPr>
          <p:cNvSpPr txBox="1"/>
          <p:nvPr/>
        </p:nvSpPr>
        <p:spPr>
          <a:xfrm>
            <a:off x="8593964" y="5198747"/>
            <a:ext cx="2643712" cy="1200329"/>
          </a:xfrm>
          <a:prstGeom prst="rect">
            <a:avLst/>
          </a:prstGeom>
          <a:noFill/>
          <a:ln>
            <a:solidFill>
              <a:schemeClr val="tx1"/>
            </a:solidFill>
          </a:ln>
        </p:spPr>
        <p:txBody>
          <a:bodyPr wrap="square" rtlCol="0">
            <a:spAutoFit/>
          </a:bodyPr>
          <a:lstStyle/>
          <a:p>
            <a:r>
              <a:rPr lang="en-US" sz="1200" dirty="0"/>
              <a:t>AS – Activated Sludge</a:t>
            </a:r>
          </a:p>
          <a:p>
            <a:r>
              <a:rPr lang="en-US" sz="1200" dirty="0"/>
              <a:t>BNR- Biological Nutrient Removal</a:t>
            </a:r>
          </a:p>
          <a:p>
            <a:r>
              <a:rPr lang="en-US" sz="1200" dirty="0"/>
              <a:t>MBR – Membrane Bioreactor</a:t>
            </a:r>
          </a:p>
          <a:p>
            <a:r>
              <a:rPr lang="en-US" sz="1200" dirty="0"/>
              <a:t>GF – Granular Filtration</a:t>
            </a:r>
          </a:p>
          <a:p>
            <a:r>
              <a:rPr lang="en-US" sz="1200" dirty="0"/>
              <a:t>MF – Microfiltration</a:t>
            </a:r>
          </a:p>
          <a:p>
            <a:r>
              <a:rPr lang="en-US" sz="1200" dirty="0"/>
              <a:t>RO – Reverse Osmosis</a:t>
            </a:r>
          </a:p>
        </p:txBody>
      </p:sp>
      <p:sp>
        <p:nvSpPr>
          <p:cNvPr id="14" name="TextBox 13">
            <a:extLst>
              <a:ext uri="{FF2B5EF4-FFF2-40B4-BE49-F238E27FC236}">
                <a16:creationId xmlns:a16="http://schemas.microsoft.com/office/drawing/2014/main" id="{63640BE8-A3B9-43D3-9DB6-2BE4D53E3C2F}"/>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graphicFrame>
        <p:nvGraphicFramePr>
          <p:cNvPr id="18" name="Chart 17">
            <a:extLst>
              <a:ext uri="{FF2B5EF4-FFF2-40B4-BE49-F238E27FC236}">
                <a16:creationId xmlns:a16="http://schemas.microsoft.com/office/drawing/2014/main" id="{00000000-0008-0000-0400-000013000000}"/>
              </a:ext>
            </a:extLst>
          </p:cNvPr>
          <p:cNvGraphicFramePr>
            <a:graphicFrameLocks/>
          </p:cNvGraphicFramePr>
          <p:nvPr>
            <p:extLst>
              <p:ext uri="{D42A27DB-BD31-4B8C-83A1-F6EECF244321}">
                <p14:modId xmlns:p14="http://schemas.microsoft.com/office/powerpoint/2010/main" val="3247513303"/>
              </p:ext>
            </p:extLst>
          </p:nvPr>
        </p:nvGraphicFramePr>
        <p:xfrm>
          <a:off x="2489374" y="1614217"/>
          <a:ext cx="246888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00000000-0008-0000-0400-00000D000000}"/>
              </a:ext>
            </a:extLst>
          </p:cNvPr>
          <p:cNvGraphicFramePr>
            <a:graphicFrameLocks/>
          </p:cNvGraphicFramePr>
          <p:nvPr>
            <p:extLst>
              <p:ext uri="{D42A27DB-BD31-4B8C-83A1-F6EECF244321}">
                <p14:modId xmlns:p14="http://schemas.microsoft.com/office/powerpoint/2010/main" val="1456648637"/>
              </p:ext>
            </p:extLst>
          </p:nvPr>
        </p:nvGraphicFramePr>
        <p:xfrm>
          <a:off x="111934" y="1614217"/>
          <a:ext cx="246888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00000000-0008-0000-0400-000014000000}"/>
              </a:ext>
            </a:extLst>
          </p:cNvPr>
          <p:cNvGraphicFramePr>
            <a:graphicFrameLocks/>
          </p:cNvGraphicFramePr>
          <p:nvPr>
            <p:extLst>
              <p:ext uri="{D42A27DB-BD31-4B8C-83A1-F6EECF244321}">
                <p14:modId xmlns:p14="http://schemas.microsoft.com/office/powerpoint/2010/main" val="2357844933"/>
              </p:ext>
            </p:extLst>
          </p:nvPr>
        </p:nvGraphicFramePr>
        <p:xfrm>
          <a:off x="4991550" y="1614217"/>
          <a:ext cx="2468880" cy="3657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442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8586-DB6D-4E33-8741-A5C733705536}"/>
              </a:ext>
            </a:extLst>
          </p:cNvPr>
          <p:cNvSpPr txBox="1">
            <a:spLocks/>
          </p:cNvSpPr>
          <p:nvPr/>
        </p:nvSpPr>
        <p:spPr>
          <a:xfrm>
            <a:off x="967066" y="161699"/>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Optimal Solution under In-Practice Regulation</a:t>
            </a:r>
          </a:p>
        </p:txBody>
      </p:sp>
      <p:graphicFrame>
        <p:nvGraphicFramePr>
          <p:cNvPr id="4" name="Chart 3">
            <a:extLst>
              <a:ext uri="{FF2B5EF4-FFF2-40B4-BE49-F238E27FC236}">
                <a16:creationId xmlns:a16="http://schemas.microsoft.com/office/drawing/2014/main" id="{AAA6F2DC-24F6-49E4-BDA1-02BB425FB4C1}"/>
              </a:ext>
            </a:extLst>
          </p:cNvPr>
          <p:cNvGraphicFramePr>
            <a:graphicFrameLocks/>
          </p:cNvGraphicFramePr>
          <p:nvPr>
            <p:extLst>
              <p:ext uri="{D42A27DB-BD31-4B8C-83A1-F6EECF244321}">
                <p14:modId xmlns:p14="http://schemas.microsoft.com/office/powerpoint/2010/main" val="2434558858"/>
              </p:ext>
            </p:extLst>
          </p:nvPr>
        </p:nvGraphicFramePr>
        <p:xfrm>
          <a:off x="6289922" y="2147816"/>
          <a:ext cx="5680952" cy="28619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F90D659E-5667-426E-BDD5-D04369A20741}"/>
              </a:ext>
            </a:extLst>
          </p:cNvPr>
          <p:cNvGraphicFramePr>
            <a:graphicFrameLocks noGrp="1"/>
          </p:cNvGraphicFramePr>
          <p:nvPr>
            <p:extLst>
              <p:ext uri="{D42A27DB-BD31-4B8C-83A1-F6EECF244321}">
                <p14:modId xmlns:p14="http://schemas.microsoft.com/office/powerpoint/2010/main" val="1756548080"/>
              </p:ext>
            </p:extLst>
          </p:nvPr>
        </p:nvGraphicFramePr>
        <p:xfrm>
          <a:off x="6473955" y="4956252"/>
          <a:ext cx="4529853" cy="689610"/>
        </p:xfrm>
        <a:graphic>
          <a:graphicData uri="http://schemas.openxmlformats.org/drawingml/2006/table">
            <a:tbl>
              <a:tblPr>
                <a:tableStyleId>{5940675A-B579-460E-94D1-54222C63F5DA}</a:tableStyleId>
              </a:tblPr>
              <a:tblGrid>
                <a:gridCol w="724335">
                  <a:extLst>
                    <a:ext uri="{9D8B030D-6E8A-4147-A177-3AD203B41FA5}">
                      <a16:colId xmlns:a16="http://schemas.microsoft.com/office/drawing/2014/main" val="961047515"/>
                    </a:ext>
                  </a:extLst>
                </a:gridCol>
                <a:gridCol w="606678">
                  <a:extLst>
                    <a:ext uri="{9D8B030D-6E8A-4147-A177-3AD203B41FA5}">
                      <a16:colId xmlns:a16="http://schemas.microsoft.com/office/drawing/2014/main" val="2778386021"/>
                    </a:ext>
                  </a:extLst>
                </a:gridCol>
                <a:gridCol w="650799">
                  <a:extLst>
                    <a:ext uri="{9D8B030D-6E8A-4147-A177-3AD203B41FA5}">
                      <a16:colId xmlns:a16="http://schemas.microsoft.com/office/drawing/2014/main" val="552333576"/>
                    </a:ext>
                  </a:extLst>
                </a:gridCol>
                <a:gridCol w="606675">
                  <a:extLst>
                    <a:ext uri="{9D8B030D-6E8A-4147-A177-3AD203B41FA5}">
                      <a16:colId xmlns:a16="http://schemas.microsoft.com/office/drawing/2014/main" val="2125239231"/>
                    </a:ext>
                  </a:extLst>
                </a:gridCol>
                <a:gridCol w="647122">
                  <a:extLst>
                    <a:ext uri="{9D8B030D-6E8A-4147-A177-3AD203B41FA5}">
                      <a16:colId xmlns:a16="http://schemas.microsoft.com/office/drawing/2014/main" val="2167321113"/>
                    </a:ext>
                  </a:extLst>
                </a:gridCol>
                <a:gridCol w="647122">
                  <a:extLst>
                    <a:ext uri="{9D8B030D-6E8A-4147-A177-3AD203B41FA5}">
                      <a16:colId xmlns:a16="http://schemas.microsoft.com/office/drawing/2014/main" val="1524326870"/>
                    </a:ext>
                  </a:extLst>
                </a:gridCol>
                <a:gridCol w="647122">
                  <a:extLst>
                    <a:ext uri="{9D8B030D-6E8A-4147-A177-3AD203B41FA5}">
                      <a16:colId xmlns:a16="http://schemas.microsoft.com/office/drawing/2014/main" val="165845377"/>
                    </a:ext>
                  </a:extLst>
                </a:gridCol>
              </a:tblGrid>
              <a:tr h="255351">
                <a:tc>
                  <a:txBody>
                    <a:bodyPr/>
                    <a:lstStyle/>
                    <a:p>
                      <a:pPr algn="ctr" fontAlgn="b"/>
                      <a:r>
                        <a:rPr lang="en-US" sz="1100" u="none" strike="noStrike">
                          <a:effectLst/>
                          <a:latin typeface="Times New Roman" panose="02020603050405020304" pitchFamily="18" charset="0"/>
                          <a:cs typeface="Times New Roman" panose="02020603050405020304" pitchFamily="18" charset="0"/>
                        </a:rPr>
                        <a:t>Level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1.33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18.08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10.00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21.55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24.97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          3.09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56901561"/>
                  </a:ext>
                </a:extLst>
              </a:tr>
              <a:tr h="255351">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Constraint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1.40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Inf.</a:t>
                      </a: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10.00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Inf.</a:t>
                      </a: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        25.00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          5.00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632925967"/>
                  </a:ext>
                </a:extLst>
              </a:tr>
            </a:tbl>
          </a:graphicData>
        </a:graphic>
      </p:graphicFrame>
      <p:sp>
        <p:nvSpPr>
          <p:cNvPr id="7" name="Content Placeholder 2">
            <a:extLst>
              <a:ext uri="{FF2B5EF4-FFF2-40B4-BE49-F238E27FC236}">
                <a16:creationId xmlns:a16="http://schemas.microsoft.com/office/drawing/2014/main" id="{173443CD-F3C9-4AD5-8DC9-CBDCB65937C2}"/>
              </a:ext>
            </a:extLst>
          </p:cNvPr>
          <p:cNvSpPr txBox="1">
            <a:spLocks/>
          </p:cNvSpPr>
          <p:nvPr/>
        </p:nvSpPr>
        <p:spPr>
          <a:xfrm>
            <a:off x="163120" y="1137981"/>
            <a:ext cx="11865429" cy="505548"/>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sz="2400" dirty="0"/>
              <a:t>The most costly polluters are Electrical Conductivity (EC) and Total Suspended Solids (TSS)</a:t>
            </a:r>
            <a:endParaRPr lang="he-IL" sz="2400" dirty="0"/>
          </a:p>
        </p:txBody>
      </p:sp>
      <p:sp>
        <p:nvSpPr>
          <p:cNvPr id="9" name="TextBox 8">
            <a:extLst>
              <a:ext uri="{FF2B5EF4-FFF2-40B4-BE49-F238E27FC236}">
                <a16:creationId xmlns:a16="http://schemas.microsoft.com/office/drawing/2014/main" id="{2C41DA91-26E3-4F8A-9CBE-0E3AB46E9EEA}"/>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graphicFrame>
        <p:nvGraphicFramePr>
          <p:cNvPr id="10" name="Chart 9">
            <a:extLst>
              <a:ext uri="{FF2B5EF4-FFF2-40B4-BE49-F238E27FC236}">
                <a16:creationId xmlns:a16="http://schemas.microsoft.com/office/drawing/2014/main" id="{E4B4B264-DA31-422F-AB9A-78A867450F8C}"/>
              </a:ext>
            </a:extLst>
          </p:cNvPr>
          <p:cNvGraphicFramePr>
            <a:graphicFrameLocks/>
          </p:cNvGraphicFramePr>
          <p:nvPr>
            <p:extLst>
              <p:ext uri="{D42A27DB-BD31-4B8C-83A1-F6EECF244321}">
                <p14:modId xmlns:p14="http://schemas.microsoft.com/office/powerpoint/2010/main" val="255941306"/>
              </p:ext>
            </p:extLst>
          </p:nvPr>
        </p:nvGraphicFramePr>
        <p:xfrm>
          <a:off x="196284" y="2147771"/>
          <a:ext cx="6093637" cy="3366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624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956180" y="78028"/>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Water Quantities</a:t>
            </a:r>
          </a:p>
        </p:txBody>
      </p:sp>
      <p:sp>
        <p:nvSpPr>
          <p:cNvPr id="3" name="Content Placeholder 2">
            <a:extLst>
              <a:ext uri="{FF2B5EF4-FFF2-40B4-BE49-F238E27FC236}">
                <a16:creationId xmlns:a16="http://schemas.microsoft.com/office/drawing/2014/main" id="{F8522DEF-EE0E-493A-84F9-441070180F12}"/>
              </a:ext>
            </a:extLst>
          </p:cNvPr>
          <p:cNvSpPr txBox="1">
            <a:spLocks/>
          </p:cNvSpPr>
          <p:nvPr/>
        </p:nvSpPr>
        <p:spPr>
          <a:xfrm>
            <a:off x="152400" y="734786"/>
            <a:ext cx="11865429" cy="79845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600"/>
              </a:spcBef>
              <a:spcAft>
                <a:spcPts val="1200"/>
              </a:spcAft>
            </a:pPr>
            <a:r>
              <a:rPr lang="en-US" sz="2400" dirty="0"/>
              <a:t>Agriculture demand is slightly affected by current criteria but more affected by “RO-ONLY”.</a:t>
            </a:r>
          </a:p>
          <a:p>
            <a:pPr>
              <a:lnSpc>
                <a:spcPct val="100000"/>
              </a:lnSpc>
              <a:spcBef>
                <a:spcPts val="600"/>
              </a:spcBef>
              <a:spcAft>
                <a:spcPts val="1200"/>
              </a:spcAft>
            </a:pPr>
            <a:r>
              <a:rPr lang="en-US" sz="2400" dirty="0"/>
              <a:t>TWW desalination is a substitution</a:t>
            </a:r>
            <a:r>
              <a:rPr lang="he-IL" sz="2400" dirty="0"/>
              <a:t> </a:t>
            </a:r>
            <a:r>
              <a:rPr lang="en-US" sz="2400" dirty="0"/>
              <a:t>to seawater desalination and environmental discharge.</a:t>
            </a:r>
            <a:endParaRPr lang="he-IL" sz="2400" dirty="0"/>
          </a:p>
          <a:p>
            <a:pPr>
              <a:lnSpc>
                <a:spcPct val="100000"/>
              </a:lnSpc>
              <a:spcBef>
                <a:spcPts val="600"/>
              </a:spcBef>
            </a:pPr>
            <a:endParaRPr lang="he-IL" sz="2400" dirty="0"/>
          </a:p>
          <a:p>
            <a:pPr>
              <a:lnSpc>
                <a:spcPct val="100000"/>
              </a:lnSpc>
              <a:spcBef>
                <a:spcPts val="600"/>
              </a:spcBef>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021681987"/>
              </p:ext>
            </p:extLst>
          </p:nvPr>
        </p:nvGraphicFramePr>
        <p:xfrm>
          <a:off x="336400" y="1923391"/>
          <a:ext cx="5768308" cy="4689880"/>
        </p:xfrm>
        <a:graphic>
          <a:graphicData uri="http://schemas.openxmlformats.org/drawingml/2006/table">
            <a:tbl>
              <a:tblPr>
                <a:tableStyleId>{9D7B26C5-4107-4FEC-AEDC-1716B250A1EF}</a:tableStyleId>
              </a:tblPr>
              <a:tblGrid>
                <a:gridCol w="1741782">
                  <a:extLst>
                    <a:ext uri="{9D8B030D-6E8A-4147-A177-3AD203B41FA5}">
                      <a16:colId xmlns:a16="http://schemas.microsoft.com/office/drawing/2014/main" val="2958948353"/>
                    </a:ext>
                  </a:extLst>
                </a:gridCol>
                <a:gridCol w="63758">
                  <a:extLst>
                    <a:ext uri="{9D8B030D-6E8A-4147-A177-3AD203B41FA5}">
                      <a16:colId xmlns:a16="http://schemas.microsoft.com/office/drawing/2014/main" val="2240210932"/>
                    </a:ext>
                  </a:extLst>
                </a:gridCol>
                <a:gridCol w="25400">
                  <a:extLst>
                    <a:ext uri="{9D8B030D-6E8A-4147-A177-3AD203B41FA5}">
                      <a16:colId xmlns:a16="http://schemas.microsoft.com/office/drawing/2014/main" val="827427164"/>
                    </a:ext>
                  </a:extLst>
                </a:gridCol>
                <a:gridCol w="695933">
                  <a:extLst>
                    <a:ext uri="{9D8B030D-6E8A-4147-A177-3AD203B41FA5}">
                      <a16:colId xmlns:a16="http://schemas.microsoft.com/office/drawing/2014/main" val="664287953"/>
                    </a:ext>
                  </a:extLst>
                </a:gridCol>
                <a:gridCol w="434109">
                  <a:extLst>
                    <a:ext uri="{9D8B030D-6E8A-4147-A177-3AD203B41FA5}">
                      <a16:colId xmlns:a16="http://schemas.microsoft.com/office/drawing/2014/main" val="864435006"/>
                    </a:ext>
                  </a:extLst>
                </a:gridCol>
                <a:gridCol w="618698">
                  <a:extLst>
                    <a:ext uri="{9D8B030D-6E8A-4147-A177-3AD203B41FA5}">
                      <a16:colId xmlns:a16="http://schemas.microsoft.com/office/drawing/2014/main" val="4274513020"/>
                    </a:ext>
                  </a:extLst>
                </a:gridCol>
                <a:gridCol w="78502">
                  <a:extLst>
                    <a:ext uri="{9D8B030D-6E8A-4147-A177-3AD203B41FA5}">
                      <a16:colId xmlns:a16="http://schemas.microsoft.com/office/drawing/2014/main" val="2853771928"/>
                    </a:ext>
                  </a:extLst>
                </a:gridCol>
                <a:gridCol w="678255">
                  <a:extLst>
                    <a:ext uri="{9D8B030D-6E8A-4147-A177-3AD203B41FA5}">
                      <a16:colId xmlns:a16="http://schemas.microsoft.com/office/drawing/2014/main" val="2193997215"/>
                    </a:ext>
                  </a:extLst>
                </a:gridCol>
                <a:gridCol w="678255">
                  <a:extLst>
                    <a:ext uri="{9D8B030D-6E8A-4147-A177-3AD203B41FA5}">
                      <a16:colId xmlns:a16="http://schemas.microsoft.com/office/drawing/2014/main" val="3309253784"/>
                    </a:ext>
                  </a:extLst>
                </a:gridCol>
                <a:gridCol w="753616">
                  <a:extLst>
                    <a:ext uri="{9D8B030D-6E8A-4147-A177-3AD203B41FA5}">
                      <a16:colId xmlns:a16="http://schemas.microsoft.com/office/drawing/2014/main" val="2945993296"/>
                    </a:ext>
                  </a:extLst>
                </a:gridCol>
              </a:tblGrid>
              <a:tr h="268324">
                <a:tc>
                  <a:txBody>
                    <a:bodyPr/>
                    <a:lstStyle/>
                    <a:p>
                      <a:pPr algn="ctr" fontAlgn="b"/>
                      <a:endParaRPr lang="en-US" sz="1200" b="1" i="0" u="sng"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endParaRPr lang="en-US" dirty="0"/>
                    </a:p>
                  </a:txBody>
                  <a:tcPr marL="0" marR="0" marT="0" marB="0" anchor="ctr"/>
                </a:tc>
                <a:tc hMerge="1">
                  <a:txBody>
                    <a:bodyPr/>
                    <a:lstStyle/>
                    <a:p>
                      <a:pPr algn="ctr" fontAlgn="b"/>
                      <a:endParaRPr lang="en-US" sz="1200" b="1" i="0" u="sng"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Quantity</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b"/>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Agriculture</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1687477"/>
                  </a:ext>
                </a:extLst>
              </a:tr>
              <a:tr h="277268">
                <a:tc>
                  <a:txBody>
                    <a:bodyPr/>
                    <a:lstStyle/>
                    <a:p>
                      <a:pPr algn="ctr" fontAlgn="b"/>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gridSpan="2">
                  <a:txBody>
                    <a:bodyPr/>
                    <a:lstStyle/>
                    <a:p>
                      <a:endParaRPr lang="en-US"/>
                    </a:p>
                  </a:txBody>
                  <a:tcPr marL="0" marR="0" marT="0" marB="0" anchor="ctr">
                    <a:lnB w="12700" cap="flat" cmpd="sng" algn="ctr">
                      <a:solidFill>
                        <a:schemeClr val="tx1"/>
                      </a:solidFill>
                      <a:prstDash val="solid"/>
                      <a:round/>
                      <a:headEnd type="none" w="med" len="med"/>
                      <a:tailEnd type="none" w="med" len="med"/>
                    </a:lnB>
                  </a:tcPr>
                </a:tc>
                <a:tc hMerge="1">
                  <a:txBody>
                    <a:bodyPr/>
                    <a:lstStyle/>
                    <a:p>
                      <a:pPr algn="ctr" fontAlgn="b"/>
                      <a:endParaRPr lang="en-US" sz="1200" b="1" i="0" u="sng"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gridSpan="3">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(10</a:t>
                      </a:r>
                      <a:r>
                        <a:rPr lang="en-US" sz="1200" b="1" u="none" strike="noStrike" baseline="30000">
                          <a:solidFill>
                            <a:schemeClr val="tx2"/>
                          </a:solidFill>
                          <a:effectLst/>
                          <a:latin typeface="Times New Roman" panose="02020603050405020304" pitchFamily="18" charset="0"/>
                          <a:cs typeface="Times New Roman" panose="02020603050405020304" pitchFamily="18" charset="0"/>
                        </a:rPr>
                        <a:t>6</a:t>
                      </a:r>
                      <a:r>
                        <a:rPr lang="en-US" sz="1200" b="1" u="none" strike="noStrike">
                          <a:solidFill>
                            <a:schemeClr val="tx2"/>
                          </a:solidFill>
                          <a:effectLst/>
                          <a:latin typeface="Times New Roman" panose="02020603050405020304" pitchFamily="18" charset="0"/>
                          <a:cs typeface="Times New Roman" panose="02020603050405020304" pitchFamily="18" charset="0"/>
                        </a:rPr>
                        <a:t> m</a:t>
                      </a:r>
                      <a:r>
                        <a:rPr lang="en-US" sz="1200" b="1" u="none" strike="noStrike" baseline="30000">
                          <a:solidFill>
                            <a:schemeClr val="tx2"/>
                          </a:solidFill>
                          <a:effectLst/>
                          <a:latin typeface="Times New Roman" panose="02020603050405020304" pitchFamily="18" charset="0"/>
                          <a:cs typeface="Times New Roman" panose="02020603050405020304" pitchFamily="18" charset="0"/>
                        </a:rPr>
                        <a:t>3</a:t>
                      </a:r>
                      <a:r>
                        <a:rPr lang="en-US" sz="1200" b="1" u="none" strike="noStrike">
                          <a:solidFill>
                            <a:schemeClr val="tx2"/>
                          </a:solidFill>
                          <a:effectLst/>
                          <a:latin typeface="Times New Roman" panose="02020603050405020304" pitchFamily="18" charset="0"/>
                          <a:cs typeface="Times New Roman" panose="02020603050405020304" pitchFamily="18" charset="0"/>
                        </a:rPr>
                        <a:t> year</a:t>
                      </a:r>
                      <a:r>
                        <a:rPr lang="en-US" sz="1200" b="1" u="none" strike="noStrike" baseline="30000">
                          <a:solidFill>
                            <a:schemeClr val="tx2"/>
                          </a:solidFill>
                          <a:effectLst/>
                          <a:latin typeface="Times New Roman" panose="02020603050405020304" pitchFamily="18" charset="0"/>
                          <a:cs typeface="Times New Roman" panose="02020603050405020304" pitchFamily="18" charset="0"/>
                        </a:rPr>
                        <a:t>-1</a:t>
                      </a:r>
                      <a:r>
                        <a:rPr lang="en-US" sz="1200" b="1" u="none" strike="noStrike">
                          <a:solidFill>
                            <a:schemeClr val="tx2"/>
                          </a:solidFill>
                          <a:effectLst/>
                          <a:latin typeface="Times New Roman" panose="02020603050405020304" pitchFamily="18" charset="0"/>
                          <a:cs typeface="Times New Roman" panose="02020603050405020304" pitchFamily="18" charset="0"/>
                        </a:rPr>
                        <a:t>)</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gridSpan="3">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(10</a:t>
                      </a:r>
                      <a:r>
                        <a:rPr lang="en-US" sz="1200" b="1" u="none" strike="noStrike" baseline="30000">
                          <a:solidFill>
                            <a:schemeClr val="tx2"/>
                          </a:solidFill>
                          <a:effectLst/>
                          <a:latin typeface="Times New Roman" panose="02020603050405020304" pitchFamily="18" charset="0"/>
                          <a:cs typeface="Times New Roman" panose="02020603050405020304" pitchFamily="18" charset="0"/>
                        </a:rPr>
                        <a:t>6</a:t>
                      </a:r>
                      <a:r>
                        <a:rPr lang="en-US" sz="1200" b="1" u="none" strike="noStrike">
                          <a:solidFill>
                            <a:schemeClr val="tx2"/>
                          </a:solidFill>
                          <a:effectLst/>
                          <a:latin typeface="Times New Roman" panose="02020603050405020304" pitchFamily="18" charset="0"/>
                          <a:cs typeface="Times New Roman" panose="02020603050405020304" pitchFamily="18" charset="0"/>
                        </a:rPr>
                        <a:t> m</a:t>
                      </a:r>
                      <a:r>
                        <a:rPr lang="en-US" sz="1200" b="1" u="none" strike="noStrike" baseline="30000">
                          <a:solidFill>
                            <a:schemeClr val="tx2"/>
                          </a:solidFill>
                          <a:effectLst/>
                          <a:latin typeface="Times New Roman" panose="02020603050405020304" pitchFamily="18" charset="0"/>
                          <a:cs typeface="Times New Roman" panose="02020603050405020304" pitchFamily="18" charset="0"/>
                        </a:rPr>
                        <a:t>3</a:t>
                      </a:r>
                      <a:r>
                        <a:rPr lang="en-US" sz="1200" b="1" u="none" strike="noStrike">
                          <a:solidFill>
                            <a:schemeClr val="tx2"/>
                          </a:solidFill>
                          <a:effectLst/>
                          <a:latin typeface="Times New Roman" panose="02020603050405020304" pitchFamily="18" charset="0"/>
                          <a:cs typeface="Times New Roman" panose="02020603050405020304" pitchFamily="18" charset="0"/>
                        </a:rPr>
                        <a:t> year</a:t>
                      </a:r>
                      <a:r>
                        <a:rPr lang="en-US" sz="1200" b="1" u="none" strike="noStrike" baseline="30000">
                          <a:solidFill>
                            <a:schemeClr val="tx2"/>
                          </a:solidFill>
                          <a:effectLst/>
                          <a:latin typeface="Times New Roman" panose="02020603050405020304" pitchFamily="18" charset="0"/>
                          <a:cs typeface="Times New Roman" panose="02020603050405020304" pitchFamily="18" charset="0"/>
                        </a:rPr>
                        <a:t>-1</a:t>
                      </a:r>
                      <a:r>
                        <a:rPr lang="en-US" sz="1200" b="1" u="none" strike="noStrike">
                          <a:solidFill>
                            <a:schemeClr val="tx2"/>
                          </a:solidFill>
                          <a:effectLst/>
                          <a:latin typeface="Times New Roman" panose="02020603050405020304" pitchFamily="18" charset="0"/>
                          <a:cs typeface="Times New Roman" panose="02020603050405020304" pitchFamily="18" charset="0"/>
                        </a:rPr>
                        <a:t>)</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9640736"/>
                  </a:ext>
                </a:extLst>
              </a:tr>
              <a:tr h="643978">
                <a:tc>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Item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gridSpan="2">
                  <a:txBody>
                    <a:bodyPr/>
                    <a:lstStyle/>
                    <a:p>
                      <a:endParaRPr lang="en-US"/>
                    </a:p>
                  </a:txBody>
                  <a:tcPr marL="0" marR="0" marT="0" marB="0" anchor="ctr">
                    <a:lnT w="12700" cap="flat" cmpd="sng" algn="ctr">
                      <a:solidFill>
                        <a:schemeClr val="tx1"/>
                      </a:solidFill>
                      <a:prstDash val="solid"/>
                      <a:round/>
                      <a:headEnd type="none" w="med" len="med"/>
                      <a:tailEnd type="none" w="med" len="med"/>
                    </a:lnT>
                  </a:tcPr>
                </a:tc>
                <a:tc hMerge="1">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sz="1200" b="1" u="sng" strike="noStrike" dirty="0">
                          <a:solidFill>
                            <a:schemeClr val="tx2"/>
                          </a:solidFill>
                          <a:effectLst/>
                          <a:latin typeface="Times New Roman" panose="02020603050405020304" pitchFamily="18" charset="0"/>
                          <a:cs typeface="Times New Roman" panose="02020603050405020304" pitchFamily="18" charset="0"/>
                        </a:rPr>
                        <a:t> In Practice</a:t>
                      </a:r>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sz="1200" b="1" u="sng" strike="noStrike" dirty="0">
                          <a:solidFill>
                            <a:schemeClr val="tx2"/>
                          </a:solidFill>
                          <a:effectLst/>
                          <a:latin typeface="Times New Roman" panose="02020603050405020304" pitchFamily="18" charset="0"/>
                          <a:cs typeface="Times New Roman" panose="02020603050405020304" pitchFamily="18" charset="0"/>
                        </a:rPr>
                        <a:t> 20/30 </a:t>
                      </a:r>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sz="1200" b="1" u="sng" strike="noStrike" dirty="0">
                          <a:solidFill>
                            <a:schemeClr val="tx2"/>
                          </a:solidFill>
                          <a:effectLst/>
                          <a:latin typeface="Times New Roman" panose="02020603050405020304" pitchFamily="18" charset="0"/>
                          <a:cs typeface="Times New Roman" panose="02020603050405020304" pitchFamily="18" charset="0"/>
                        </a:rPr>
                        <a:t> RO-ONLY </a:t>
                      </a:r>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sz="1200" b="1" u="sng" strike="noStrike" dirty="0">
                          <a:solidFill>
                            <a:schemeClr val="tx2"/>
                          </a:solidFill>
                          <a:effectLst/>
                          <a:latin typeface="Times New Roman" panose="02020603050405020304" pitchFamily="18" charset="0"/>
                          <a:cs typeface="Times New Roman" panose="02020603050405020304" pitchFamily="18" charset="0"/>
                        </a:rPr>
                        <a:t> In Practice</a:t>
                      </a:r>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sz="1200" b="1" u="sng" strike="noStrike" dirty="0">
                          <a:solidFill>
                            <a:schemeClr val="tx2"/>
                          </a:solidFill>
                          <a:effectLst/>
                          <a:latin typeface="Times New Roman" panose="02020603050405020304" pitchFamily="18" charset="0"/>
                          <a:cs typeface="Times New Roman" panose="02020603050405020304" pitchFamily="18" charset="0"/>
                        </a:rPr>
                        <a:t> 20/30 </a:t>
                      </a:r>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b"/>
                      <a:r>
                        <a:rPr lang="en-US" sz="1200" b="1" u="sng" strike="noStrike" dirty="0">
                          <a:solidFill>
                            <a:schemeClr val="tx2"/>
                          </a:solidFill>
                          <a:effectLst/>
                          <a:latin typeface="Times New Roman" panose="02020603050405020304" pitchFamily="18" charset="0"/>
                          <a:cs typeface="Times New Roman" panose="02020603050405020304" pitchFamily="18" charset="0"/>
                        </a:rPr>
                        <a:t> RO-ONLY </a:t>
                      </a:r>
                      <a:endParaRPr lang="en-US" sz="1200" b="1" i="0" u="sng"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824131"/>
                  </a:ext>
                </a:extLst>
              </a:tr>
              <a:tr h="264831">
                <a:tc>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Demand</a:t>
                      </a:r>
                      <a:endParaRPr lang="en-US" sz="1200" b="1" i="1"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endParaRPr lang="en-US"/>
                    </a:p>
                  </a:txBody>
                  <a:tcPr marL="0" marR="0" marT="0" marB="0" anchor="ctr"/>
                </a:tc>
                <a:tc hMerge="1">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97030444"/>
                  </a:ext>
                </a:extLst>
              </a:tr>
              <a:tr h="264831">
                <a:tc>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Urban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endParaRPr lang="en-US"/>
                    </a:p>
                  </a:txBody>
                  <a:tcPr marL="0" marR="0" marT="0" marB="0" anchor="ctr"/>
                </a:tc>
                <a:tc hMerge="1">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1,257</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1,272</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1,222</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32398650"/>
                  </a:ext>
                </a:extLst>
              </a:tr>
              <a:tr h="264831">
                <a:tc>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Agriculture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endParaRPr lang="en-US"/>
                    </a:p>
                  </a:txBody>
                  <a:tcPr marL="0" marR="0" marT="0" marB="0" anchor="ctr"/>
                </a:tc>
                <a:tc hMerge="1">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1,150</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1,156</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1,108</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1,150</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1,156</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1,108</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28510908"/>
                  </a:ext>
                </a:extLst>
              </a:tr>
              <a:tr h="264831">
                <a:tc>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livestock farming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endParaRPr lang="en-US"/>
                    </a:p>
                  </a:txBody>
                  <a:tcPr marL="0" marR="0" marT="0" marB="0" anchor="ctr"/>
                </a:tc>
                <a:tc hMerge="1">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121</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121</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121</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46506180"/>
                  </a:ext>
                </a:extLst>
              </a:tr>
              <a:tr h="214660">
                <a:tc gridSpan="3">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Neighbors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140</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140</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140</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50604664"/>
                  </a:ext>
                </a:extLst>
              </a:tr>
              <a:tr h="214660">
                <a:tc gridSpan="2">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Discharge to "nature"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9</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27</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0</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06606729"/>
                  </a:ext>
                </a:extLst>
              </a:tr>
              <a:tr h="214660">
                <a:tc gridSpan="2">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All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2,667</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2,688</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2,591</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21687270"/>
                  </a:ext>
                </a:extLst>
              </a:tr>
              <a:tr h="241491">
                <a:tc gridSpan="2">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Supply</a:t>
                      </a:r>
                      <a:endParaRPr lang="en-US" sz="1200" b="1" i="1"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42888236"/>
                  </a:ext>
                </a:extLst>
              </a:tr>
              <a:tr h="214660">
                <a:tc gridSpan="2">
                  <a:txBody>
                    <a:bodyPr/>
                    <a:lstStyle/>
                    <a:p>
                      <a:pPr algn="l"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Fresh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Groundw</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1,289</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1,303</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1,302</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345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352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268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83302761"/>
                  </a:ext>
                </a:extLst>
              </a:tr>
              <a:tr h="214660">
                <a:tc gridSpan="2">
                  <a:txBody>
                    <a:bodyPr/>
                    <a:lstStyle/>
                    <a:p>
                      <a:pPr algn="l"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Brack</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Groundw</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162</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166</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203</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47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50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69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68925273"/>
                  </a:ext>
                </a:extLst>
              </a:tr>
              <a:tr h="214660">
                <a:tc gridSpan="2">
                  <a:txBody>
                    <a:bodyPr/>
                    <a:lstStyle/>
                    <a:p>
                      <a:pPr algn="l"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Brack</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Groundw</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Desal</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88</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84</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48</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13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16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17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33550967"/>
                  </a:ext>
                </a:extLst>
              </a:tr>
              <a:tr h="214660">
                <a:tc gridSpan="2">
                  <a:txBody>
                    <a:bodyPr/>
                    <a:lstStyle/>
                    <a:p>
                      <a:pPr algn="l"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Treat.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Wastew</a:t>
                      </a:r>
                      <a:r>
                        <a:rPr lang="en-US" sz="1200" b="1" u="none" strike="noStrike" dirty="0">
                          <a:solidFill>
                            <a:schemeClr val="tx2"/>
                          </a:solidFill>
                          <a:effectLst/>
                          <a:latin typeface="Times New Roman" panose="02020603050405020304" pitchFamily="18" charset="0"/>
                          <a:cs typeface="Times New Roman" panose="02020603050405020304" pitchFamily="18" charset="0"/>
                        </a:rPr>
                        <a:t>. To Agri.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692</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717</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0</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692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717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3604224"/>
                  </a:ext>
                </a:extLst>
              </a:tr>
              <a:tr h="214660">
                <a:tc gridSpan="2">
                  <a:txBody>
                    <a:bodyPr/>
                    <a:lstStyle/>
                    <a:p>
                      <a:pPr algn="l"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Treat.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Wastew</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Desal</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35</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0</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713</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33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678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74627947"/>
                  </a:ext>
                </a:extLst>
              </a:tr>
              <a:tr h="214660">
                <a:tc gridSpan="2">
                  <a:txBody>
                    <a:bodyPr/>
                    <a:lstStyle/>
                    <a:p>
                      <a:pPr algn="l"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Seawater </a:t>
                      </a:r>
                      <a:r>
                        <a:rPr lang="en-US" sz="1200" b="1" u="none" strike="noStrike" dirty="0" err="1">
                          <a:solidFill>
                            <a:schemeClr val="tx2"/>
                          </a:solidFill>
                          <a:effectLst/>
                          <a:latin typeface="Times New Roman" panose="02020603050405020304" pitchFamily="18" charset="0"/>
                          <a:cs typeface="Times New Roman" panose="02020603050405020304" pitchFamily="18" charset="0"/>
                        </a:rPr>
                        <a:t>Desal</a:t>
                      </a:r>
                      <a:r>
                        <a:rPr lang="en-US" sz="1200" b="1" u="none" strike="noStrike" dirty="0">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403</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418</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360</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20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20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72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39874146"/>
                  </a:ext>
                </a:extLst>
              </a:tr>
              <a:tr h="223603">
                <a:tc gridSpan="2">
                  <a:txBody>
                    <a:bodyPr/>
                    <a:lstStyle/>
                    <a:p>
                      <a:pPr algn="l"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 All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2,667</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2,688</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dirty="0">
                          <a:solidFill>
                            <a:schemeClr val="tx2"/>
                          </a:solidFill>
                          <a:effectLst/>
                          <a:latin typeface="Times New Roman" panose="02020603050405020304" pitchFamily="18" charset="0"/>
                          <a:cs typeface="Times New Roman" panose="02020603050405020304" pitchFamily="18" charset="0"/>
                        </a:rPr>
                        <a:t>2,591</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1" u="none" strike="noStrike">
                          <a:solidFill>
                            <a:schemeClr val="tx2"/>
                          </a:solidFill>
                          <a:effectLst/>
                          <a:latin typeface="Times New Roman" panose="02020603050405020304" pitchFamily="18" charset="0"/>
                          <a:cs typeface="Times New Roman" panose="02020603050405020304" pitchFamily="18" charset="0"/>
                        </a:rPr>
                        <a:t>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1,150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a:solidFill>
                            <a:schemeClr val="tx2"/>
                          </a:solidFill>
                          <a:effectLst/>
                          <a:latin typeface="Times New Roman" panose="02020603050405020304" pitchFamily="18" charset="0"/>
                          <a:cs typeface="Times New Roman" panose="02020603050405020304" pitchFamily="18" charset="0"/>
                        </a:rPr>
                        <a:t>       1,156 </a:t>
                      </a:r>
                      <a:endParaRPr lang="en-US" sz="1200" b="1" i="0" u="none" strike="noStrike">
                        <a:solidFill>
                          <a:schemeClr val="tx2"/>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200" b="1" u="none" strike="noStrike" dirty="0">
                          <a:solidFill>
                            <a:schemeClr val="tx2"/>
                          </a:solidFill>
                          <a:effectLst/>
                          <a:latin typeface="Times New Roman" panose="02020603050405020304" pitchFamily="18" charset="0"/>
                          <a:cs typeface="Times New Roman" panose="02020603050405020304" pitchFamily="18" charset="0"/>
                        </a:rPr>
                        <a:t>         1,103 </a:t>
                      </a:r>
                      <a:endParaRPr lang="en-US" sz="1200" b="1" i="0" u="none" strike="noStrike" dirty="0">
                        <a:solidFill>
                          <a:schemeClr val="tx2"/>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99927181"/>
                  </a:ext>
                </a:extLst>
              </a:tr>
            </a:tbl>
          </a:graphicData>
        </a:graphic>
      </p:graphicFrame>
      <p:graphicFrame>
        <p:nvGraphicFramePr>
          <p:cNvPr id="5" name="Chart 4">
            <a:extLst>
              <a:ext uri="{FF2B5EF4-FFF2-40B4-BE49-F238E27FC236}">
                <a16:creationId xmlns:a16="http://schemas.microsoft.com/office/drawing/2014/main" id="{00000000-0008-0000-1700-000002000000}"/>
              </a:ext>
            </a:extLst>
          </p:cNvPr>
          <p:cNvGraphicFramePr>
            <a:graphicFrameLocks/>
          </p:cNvGraphicFramePr>
          <p:nvPr>
            <p:extLst>
              <p:ext uri="{D42A27DB-BD31-4B8C-83A1-F6EECF244321}">
                <p14:modId xmlns:p14="http://schemas.microsoft.com/office/powerpoint/2010/main" val="1823210689"/>
              </p:ext>
            </p:extLst>
          </p:nvPr>
        </p:nvGraphicFramePr>
        <p:xfrm>
          <a:off x="6241297" y="1923391"/>
          <a:ext cx="5853953" cy="47043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E074B2F-093D-4A4D-B417-A34E98C6E541}"/>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15672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524108" y="84574"/>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Welfare Implication</a:t>
            </a:r>
          </a:p>
        </p:txBody>
      </p:sp>
      <p:sp>
        <p:nvSpPr>
          <p:cNvPr id="3" name="Content Placeholder 2">
            <a:extLst>
              <a:ext uri="{FF2B5EF4-FFF2-40B4-BE49-F238E27FC236}">
                <a16:creationId xmlns:a16="http://schemas.microsoft.com/office/drawing/2014/main" id="{F8522DEF-EE0E-493A-84F9-441070180F12}"/>
              </a:ext>
            </a:extLst>
          </p:cNvPr>
          <p:cNvSpPr txBox="1">
            <a:spLocks/>
          </p:cNvSpPr>
          <p:nvPr/>
        </p:nvSpPr>
        <p:spPr>
          <a:xfrm>
            <a:off x="152399" y="704027"/>
            <a:ext cx="11865429" cy="79845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1200"/>
              </a:spcAft>
            </a:pPr>
            <a:r>
              <a:rPr lang="en-US" sz="2400" dirty="0"/>
              <a:t>The urban sector bears most of the burden of stricter standards</a:t>
            </a:r>
          </a:p>
          <a:p>
            <a:pPr>
              <a:lnSpc>
                <a:spcPct val="100000"/>
              </a:lnSpc>
              <a:spcBef>
                <a:spcPts val="0"/>
              </a:spcBef>
              <a:spcAft>
                <a:spcPts val="1200"/>
              </a:spcAft>
            </a:pPr>
            <a:r>
              <a:rPr lang="en-US" sz="2400" dirty="0">
                <a:solidFill>
                  <a:schemeClr val="tx2"/>
                </a:solidFill>
              </a:rPr>
              <a:t>The overall welfare cost indicates the benefit of improved environment and safety of food and water sources.</a:t>
            </a:r>
          </a:p>
          <a:p>
            <a:pPr>
              <a:lnSpc>
                <a:spcPct val="100000"/>
              </a:lnSpc>
              <a:spcBef>
                <a:spcPts val="0"/>
              </a:spcBef>
              <a:spcAft>
                <a:spcPts val="1200"/>
              </a:spcAft>
            </a:pPr>
            <a:r>
              <a:rPr lang="en-US" sz="2400" dirty="0"/>
              <a:t>Fertilizers embedded in TWW have modest welfare effect.</a:t>
            </a:r>
          </a:p>
          <a:p>
            <a:pPr>
              <a:lnSpc>
                <a:spcPct val="100000"/>
              </a:lnSpc>
              <a:spcBef>
                <a:spcPts val="0"/>
              </a:spcBef>
              <a:spcAft>
                <a:spcPts val="1200"/>
              </a:spcAft>
            </a:pPr>
            <a:endParaRPr lang="en-US" sz="2400" dirty="0"/>
          </a:p>
          <a:p>
            <a:pPr>
              <a:lnSpc>
                <a:spcPct val="100000"/>
              </a:lnSpc>
              <a:spcBef>
                <a:spcPts val="0"/>
              </a:spcBef>
              <a:spcAft>
                <a:spcPts val="1200"/>
              </a:spcAft>
            </a:pPr>
            <a:endParaRPr lang="he-IL" sz="2400" dirty="0"/>
          </a:p>
          <a:p>
            <a:pPr>
              <a:lnSpc>
                <a:spcPct val="100000"/>
              </a:lnSpc>
              <a:spcBef>
                <a:spcPts val="0"/>
              </a:spcBef>
            </a:pPr>
            <a:endParaRPr lang="he-IL" sz="2400" dirty="0"/>
          </a:p>
          <a:p>
            <a:pPr>
              <a:lnSpc>
                <a:spcPct val="100000"/>
              </a:lnSpc>
              <a:spcBef>
                <a:spcPts val="0"/>
              </a:spcBef>
            </a:pPr>
            <a:endParaRPr lang="en-US" sz="2400" dirty="0"/>
          </a:p>
        </p:txBody>
      </p:sp>
      <p:graphicFrame>
        <p:nvGraphicFramePr>
          <p:cNvPr id="8" name="Chart 7">
            <a:extLst>
              <a:ext uri="{FF2B5EF4-FFF2-40B4-BE49-F238E27FC236}">
                <a16:creationId xmlns:a16="http://schemas.microsoft.com/office/drawing/2014/main" id="{00000000-0008-0000-1800-000003000000}"/>
              </a:ext>
            </a:extLst>
          </p:cNvPr>
          <p:cNvGraphicFramePr>
            <a:graphicFrameLocks/>
          </p:cNvGraphicFramePr>
          <p:nvPr>
            <p:extLst>
              <p:ext uri="{D42A27DB-BD31-4B8C-83A1-F6EECF244321}">
                <p14:modId xmlns:p14="http://schemas.microsoft.com/office/powerpoint/2010/main" val="2667742870"/>
              </p:ext>
            </p:extLst>
          </p:nvPr>
        </p:nvGraphicFramePr>
        <p:xfrm>
          <a:off x="152400" y="2787633"/>
          <a:ext cx="5999017" cy="3778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1800-000005000000}"/>
              </a:ext>
            </a:extLst>
          </p:cNvPr>
          <p:cNvGraphicFramePr>
            <a:graphicFrameLocks/>
          </p:cNvGraphicFramePr>
          <p:nvPr>
            <p:extLst>
              <p:ext uri="{D42A27DB-BD31-4B8C-83A1-F6EECF244321}">
                <p14:modId xmlns:p14="http://schemas.microsoft.com/office/powerpoint/2010/main" val="3234852621"/>
              </p:ext>
            </p:extLst>
          </p:nvPr>
        </p:nvGraphicFramePr>
        <p:xfrm>
          <a:off x="6085114" y="2787634"/>
          <a:ext cx="6031292" cy="377853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38C60019-E95D-4900-8A99-73A0FB8FCDB2}"/>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295573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524108" y="161699"/>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Welfare Implication</a:t>
            </a:r>
          </a:p>
        </p:txBody>
      </p:sp>
      <p:sp>
        <p:nvSpPr>
          <p:cNvPr id="3" name="Content Placeholder 2">
            <a:extLst>
              <a:ext uri="{FF2B5EF4-FFF2-40B4-BE49-F238E27FC236}">
                <a16:creationId xmlns:a16="http://schemas.microsoft.com/office/drawing/2014/main" id="{F8522DEF-EE0E-493A-84F9-441070180F12}"/>
              </a:ext>
            </a:extLst>
          </p:cNvPr>
          <p:cNvSpPr txBox="1">
            <a:spLocks/>
          </p:cNvSpPr>
          <p:nvPr/>
        </p:nvSpPr>
        <p:spPr>
          <a:xfrm>
            <a:off x="146423" y="824961"/>
            <a:ext cx="11865429" cy="798450"/>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1200"/>
              </a:spcAft>
            </a:pPr>
            <a:r>
              <a:rPr lang="en-US" sz="2400" dirty="0"/>
              <a:t>TWW marginal value depends on two factors: quantity and quality</a:t>
            </a:r>
          </a:p>
          <a:p>
            <a:pPr>
              <a:lnSpc>
                <a:spcPct val="100000"/>
              </a:lnSpc>
              <a:spcBef>
                <a:spcPts val="0"/>
              </a:spcBef>
              <a:spcAft>
                <a:spcPts val="1200"/>
              </a:spcAft>
            </a:pPr>
            <a:r>
              <a:rPr lang="en-US" sz="2400" dirty="0"/>
              <a:t>The use of TWW contribute to both urban and agriculture </a:t>
            </a:r>
          </a:p>
          <a:p>
            <a:pPr marL="0" indent="0">
              <a:lnSpc>
                <a:spcPct val="100000"/>
              </a:lnSpc>
              <a:spcBef>
                <a:spcPts val="0"/>
              </a:spcBef>
              <a:spcAft>
                <a:spcPts val="1200"/>
              </a:spcAft>
              <a:buNone/>
            </a:pPr>
            <a:endParaRPr lang="en-US" sz="2400" dirty="0"/>
          </a:p>
          <a:p>
            <a:pPr>
              <a:lnSpc>
                <a:spcPct val="100000"/>
              </a:lnSpc>
              <a:spcBef>
                <a:spcPts val="0"/>
              </a:spcBef>
              <a:spcAft>
                <a:spcPts val="1200"/>
              </a:spcAft>
            </a:pPr>
            <a:endParaRPr lang="he-IL" sz="2400" dirty="0"/>
          </a:p>
          <a:p>
            <a:pPr>
              <a:lnSpc>
                <a:spcPct val="100000"/>
              </a:lnSpc>
              <a:spcBef>
                <a:spcPts val="0"/>
              </a:spcBef>
            </a:pPr>
            <a:endParaRPr lang="he-IL" sz="2400" dirty="0"/>
          </a:p>
          <a:p>
            <a:pPr marL="0" indent="0">
              <a:lnSpc>
                <a:spcPct val="100000"/>
              </a:lnSpc>
              <a:spcBef>
                <a:spcPts val="0"/>
              </a:spcBef>
              <a:buNone/>
            </a:pPr>
            <a:endParaRPr lang="en-US" sz="2400" dirty="0"/>
          </a:p>
        </p:txBody>
      </p:sp>
      <p:sp>
        <p:nvSpPr>
          <p:cNvPr id="5" name="Rectangle 4">
            <a:extLst>
              <a:ext uri="{FF2B5EF4-FFF2-40B4-BE49-F238E27FC236}">
                <a16:creationId xmlns:a16="http://schemas.microsoft.com/office/drawing/2014/main" id="{5763790E-1A50-46E4-B665-745FC3C62231}"/>
              </a:ext>
            </a:extLst>
          </p:cNvPr>
          <p:cNvSpPr/>
          <p:nvPr/>
        </p:nvSpPr>
        <p:spPr>
          <a:xfrm>
            <a:off x="2670953" y="5963399"/>
            <a:ext cx="1741251" cy="210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03BC416-A16D-4658-97D7-45F67101B72B}"/>
              </a:ext>
            </a:extLst>
          </p:cNvPr>
          <p:cNvGraphicFramePr>
            <a:graphicFrameLocks noGrp="1"/>
          </p:cNvGraphicFramePr>
          <p:nvPr>
            <p:extLst>
              <p:ext uri="{D42A27DB-BD31-4B8C-83A1-F6EECF244321}">
                <p14:modId xmlns:p14="http://schemas.microsoft.com/office/powerpoint/2010/main" val="1984552387"/>
              </p:ext>
            </p:extLst>
          </p:nvPr>
        </p:nvGraphicFramePr>
        <p:xfrm>
          <a:off x="6605081" y="3176232"/>
          <a:ext cx="5304816" cy="1493520"/>
        </p:xfrm>
        <a:graphic>
          <a:graphicData uri="http://schemas.openxmlformats.org/drawingml/2006/table">
            <a:tbl>
              <a:tblPr firstRow="1">
                <a:tableStyleId>{9D7B26C5-4107-4FEC-AEDC-1716B250A1EF}</a:tableStyleId>
              </a:tblPr>
              <a:tblGrid>
                <a:gridCol w="1702647">
                  <a:extLst>
                    <a:ext uri="{9D8B030D-6E8A-4147-A177-3AD203B41FA5}">
                      <a16:colId xmlns:a16="http://schemas.microsoft.com/office/drawing/2014/main" val="1844437603"/>
                    </a:ext>
                  </a:extLst>
                </a:gridCol>
                <a:gridCol w="1389096">
                  <a:extLst>
                    <a:ext uri="{9D8B030D-6E8A-4147-A177-3AD203B41FA5}">
                      <a16:colId xmlns:a16="http://schemas.microsoft.com/office/drawing/2014/main" val="3381171264"/>
                    </a:ext>
                  </a:extLst>
                </a:gridCol>
                <a:gridCol w="973461">
                  <a:extLst>
                    <a:ext uri="{9D8B030D-6E8A-4147-A177-3AD203B41FA5}">
                      <a16:colId xmlns:a16="http://schemas.microsoft.com/office/drawing/2014/main" val="3288226830"/>
                    </a:ext>
                  </a:extLst>
                </a:gridCol>
                <a:gridCol w="1239612">
                  <a:extLst>
                    <a:ext uri="{9D8B030D-6E8A-4147-A177-3AD203B41FA5}">
                      <a16:colId xmlns:a16="http://schemas.microsoft.com/office/drawing/2014/main" val="4178432960"/>
                    </a:ext>
                  </a:extLst>
                </a:gridCol>
              </a:tblGrid>
              <a:tr h="168117">
                <a:tc>
                  <a:txBody>
                    <a:bodyPr/>
                    <a:lstStyle/>
                    <a:p>
                      <a:pPr algn="ctr"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Inbar Criteria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20/30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RO-ONLY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92231412"/>
                  </a:ext>
                </a:extLst>
              </a:tr>
              <a:tr h="205431">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Total Wastewater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735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745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713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2255985"/>
                  </a:ext>
                </a:extLst>
              </a:tr>
              <a:tr h="168117">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Environment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9</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72048407"/>
                  </a:ext>
                </a:extLst>
              </a:tr>
              <a:tr h="168117">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Agriculture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725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717</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678</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75346103"/>
                  </a:ext>
                </a:extLst>
              </a:tr>
              <a:tr h="205431">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Non-Desalinated TWW</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692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717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25240794"/>
                  </a:ext>
                </a:extLst>
              </a:tr>
              <a:tr h="205431">
                <a:tc>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Desalinated TWW</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678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26217859"/>
                  </a:ext>
                </a:extLst>
              </a:tr>
              <a:tr h="168117">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Brine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36</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16912968"/>
                  </a:ext>
                </a:extLst>
              </a:tr>
            </a:tbl>
          </a:graphicData>
        </a:graphic>
      </p:graphicFrame>
      <p:graphicFrame>
        <p:nvGraphicFramePr>
          <p:cNvPr id="7" name="Table 6">
            <a:extLst>
              <a:ext uri="{FF2B5EF4-FFF2-40B4-BE49-F238E27FC236}">
                <a16:creationId xmlns:a16="http://schemas.microsoft.com/office/drawing/2014/main" id="{7E4FDDA1-7C1D-42BB-9034-4286F6D96419}"/>
              </a:ext>
            </a:extLst>
          </p:cNvPr>
          <p:cNvGraphicFramePr>
            <a:graphicFrameLocks noGrp="1"/>
          </p:cNvGraphicFramePr>
          <p:nvPr>
            <p:extLst>
              <p:ext uri="{D42A27DB-BD31-4B8C-83A1-F6EECF244321}">
                <p14:modId xmlns:p14="http://schemas.microsoft.com/office/powerpoint/2010/main" val="992701825"/>
              </p:ext>
            </p:extLst>
          </p:nvPr>
        </p:nvGraphicFramePr>
        <p:xfrm>
          <a:off x="6901623" y="5154106"/>
          <a:ext cx="4711732" cy="1066800"/>
        </p:xfrm>
        <a:graphic>
          <a:graphicData uri="http://schemas.openxmlformats.org/drawingml/2006/table">
            <a:tbl>
              <a:tblPr firstRow="1" firstCol="1">
                <a:tableStyleId>{9D7B26C5-4107-4FEC-AEDC-1716B250A1EF}</a:tableStyleId>
              </a:tblPr>
              <a:tblGrid>
                <a:gridCol w="1613888">
                  <a:extLst>
                    <a:ext uri="{9D8B030D-6E8A-4147-A177-3AD203B41FA5}">
                      <a16:colId xmlns:a16="http://schemas.microsoft.com/office/drawing/2014/main" val="4255241661"/>
                    </a:ext>
                  </a:extLst>
                </a:gridCol>
                <a:gridCol w="143609">
                  <a:extLst>
                    <a:ext uri="{9D8B030D-6E8A-4147-A177-3AD203B41FA5}">
                      <a16:colId xmlns:a16="http://schemas.microsoft.com/office/drawing/2014/main" val="3530376742"/>
                    </a:ext>
                  </a:extLst>
                </a:gridCol>
                <a:gridCol w="984745">
                  <a:extLst>
                    <a:ext uri="{9D8B030D-6E8A-4147-A177-3AD203B41FA5}">
                      <a16:colId xmlns:a16="http://schemas.microsoft.com/office/drawing/2014/main" val="343497529"/>
                    </a:ext>
                  </a:extLst>
                </a:gridCol>
                <a:gridCol w="984745">
                  <a:extLst>
                    <a:ext uri="{9D8B030D-6E8A-4147-A177-3AD203B41FA5}">
                      <a16:colId xmlns:a16="http://schemas.microsoft.com/office/drawing/2014/main" val="2894308151"/>
                    </a:ext>
                  </a:extLst>
                </a:gridCol>
                <a:gridCol w="984745">
                  <a:extLst>
                    <a:ext uri="{9D8B030D-6E8A-4147-A177-3AD203B41FA5}">
                      <a16:colId xmlns:a16="http://schemas.microsoft.com/office/drawing/2014/main" val="3337228562"/>
                    </a:ext>
                  </a:extLst>
                </a:gridCol>
              </a:tblGrid>
              <a:tr h="134067">
                <a:tc>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Inbar Criteria</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20/30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RO-ONLY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93732485"/>
                  </a:ext>
                </a:extLst>
              </a:tr>
              <a:tr h="97582">
                <a:tc gridSpan="2">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Wastewater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1.41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1.43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1.53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15588415"/>
                  </a:ext>
                </a:extLst>
              </a:tr>
              <a:tr h="201101">
                <a:tc gridSpan="2">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TWW to Agriculture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1.33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1.42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0.09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76516178"/>
                  </a:ext>
                </a:extLst>
              </a:tr>
              <a:tr h="201101">
                <a:tc gridSpan="2">
                  <a:txBody>
                    <a:bodyPr/>
                    <a:lstStyle/>
                    <a:p>
                      <a:pPr algn="l" fontAlgn="b"/>
                      <a:r>
                        <a:rPr lang="en-US" sz="1400" u="none" strike="noStrike" dirty="0">
                          <a:effectLst/>
                          <a:latin typeface="Times New Roman" panose="02020603050405020304" pitchFamily="18" charset="0"/>
                          <a:cs typeface="Times New Roman" panose="02020603050405020304" pitchFamily="18" charset="0"/>
                        </a:rPr>
                        <a:t>Environment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1.80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a:effectLst/>
                          <a:latin typeface="Times New Roman" panose="02020603050405020304" pitchFamily="18" charset="0"/>
                          <a:cs typeface="Times New Roman" panose="02020603050405020304" pitchFamily="18" charset="0"/>
                        </a:rPr>
                        <a:t>1.66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09055558"/>
                  </a:ext>
                </a:extLst>
              </a:tr>
            </a:tbl>
          </a:graphicData>
        </a:graphic>
      </p:graphicFrame>
      <p:sp>
        <p:nvSpPr>
          <p:cNvPr id="8" name="TextBox 7">
            <a:extLst>
              <a:ext uri="{FF2B5EF4-FFF2-40B4-BE49-F238E27FC236}">
                <a16:creationId xmlns:a16="http://schemas.microsoft.com/office/drawing/2014/main" id="{33C4A62D-C197-4249-9A7A-2CD0D6AFA66A}"/>
              </a:ext>
            </a:extLst>
          </p:cNvPr>
          <p:cNvSpPr txBox="1"/>
          <p:nvPr/>
        </p:nvSpPr>
        <p:spPr>
          <a:xfrm>
            <a:off x="7207216" y="2602301"/>
            <a:ext cx="4369851"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Wastewater Production and Usage (10</a:t>
            </a:r>
            <a:r>
              <a:rPr lang="en-US" b="1" u="sng" baseline="30000" dirty="0">
                <a:latin typeface="Times New Roman" panose="02020603050405020304" pitchFamily="18" charset="0"/>
                <a:cs typeface="Times New Roman" panose="02020603050405020304" pitchFamily="18" charset="0"/>
              </a:rPr>
              <a:t>6 </a:t>
            </a:r>
            <a:r>
              <a:rPr lang="en-US" b="1" u="sng" dirty="0">
                <a:latin typeface="Times New Roman" panose="02020603050405020304" pitchFamily="18" charset="0"/>
                <a:cs typeface="Times New Roman" panose="02020603050405020304" pitchFamily="18" charset="0"/>
              </a:rPr>
              <a:t>m</a:t>
            </a:r>
            <a:r>
              <a:rPr lang="en-US" b="1" u="sng" baseline="30000" dirty="0">
                <a:latin typeface="Times New Roman" panose="02020603050405020304" pitchFamily="18" charset="0"/>
                <a:cs typeface="Times New Roman" panose="02020603050405020304" pitchFamily="18" charset="0"/>
              </a:rPr>
              <a:t>3</a:t>
            </a:r>
            <a:r>
              <a:rPr lang="en-US" b="1" u="sng"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B531EBF0-5AA1-433B-8FB9-501221DD013C}"/>
              </a:ext>
            </a:extLst>
          </p:cNvPr>
          <p:cNvSpPr txBox="1"/>
          <p:nvPr/>
        </p:nvSpPr>
        <p:spPr>
          <a:xfrm>
            <a:off x="7048038" y="4689685"/>
            <a:ext cx="4418902" cy="369332"/>
          </a:xfrm>
          <a:prstGeom prst="rect">
            <a:avLst/>
          </a:prstGeom>
          <a:noFill/>
        </p:spPr>
        <p:txBody>
          <a:bodyPr wrap="none" rtlCol="0">
            <a:spAutoFit/>
          </a:bodyPr>
          <a:lstStyle/>
          <a:p>
            <a:r>
              <a:rPr lang="en-US" b="1" u="sng" dirty="0">
                <a:latin typeface="Times New Roman" panose="02020603050405020304" pitchFamily="18" charset="0"/>
                <a:cs typeface="Times New Roman" panose="02020603050405020304" pitchFamily="18" charset="0"/>
              </a:rPr>
              <a:t>Wastewater Electrical Conductivity (</a:t>
            </a:r>
            <a:r>
              <a:rPr lang="en-US" b="1" u="sng" dirty="0" err="1">
                <a:latin typeface="Times New Roman" panose="02020603050405020304" pitchFamily="18" charset="0"/>
                <a:cs typeface="Times New Roman" panose="02020603050405020304" pitchFamily="18" charset="0"/>
              </a:rPr>
              <a:t>dS</a:t>
            </a:r>
            <a:r>
              <a:rPr lang="en-US" b="1" u="sng" dirty="0">
                <a:latin typeface="Times New Roman" panose="02020603050405020304" pitchFamily="18" charset="0"/>
                <a:cs typeface="Times New Roman" panose="02020603050405020304" pitchFamily="18" charset="0"/>
              </a:rPr>
              <a:t>/m)</a:t>
            </a:r>
          </a:p>
        </p:txBody>
      </p:sp>
      <p:sp>
        <p:nvSpPr>
          <p:cNvPr id="11" name="TextBox 10">
            <a:extLst>
              <a:ext uri="{FF2B5EF4-FFF2-40B4-BE49-F238E27FC236}">
                <a16:creationId xmlns:a16="http://schemas.microsoft.com/office/drawing/2014/main" id="{F9B729E9-8D5D-417F-A500-13CA700595A4}"/>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graphicFrame>
        <p:nvGraphicFramePr>
          <p:cNvPr id="12" name="Chart 11">
            <a:extLst>
              <a:ext uri="{FF2B5EF4-FFF2-40B4-BE49-F238E27FC236}">
                <a16:creationId xmlns:a16="http://schemas.microsoft.com/office/drawing/2014/main" id="{00000000-0008-0000-1900-000003000000}"/>
              </a:ext>
            </a:extLst>
          </p:cNvPr>
          <p:cNvGraphicFramePr>
            <a:graphicFrameLocks/>
          </p:cNvGraphicFramePr>
          <p:nvPr>
            <p:extLst>
              <p:ext uri="{D42A27DB-BD31-4B8C-83A1-F6EECF244321}">
                <p14:modId xmlns:p14="http://schemas.microsoft.com/office/powerpoint/2010/main" val="3634341237"/>
              </p:ext>
            </p:extLst>
          </p:nvPr>
        </p:nvGraphicFramePr>
        <p:xfrm>
          <a:off x="284841" y="2357566"/>
          <a:ext cx="5973916" cy="3989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900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524108" y="161699"/>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Future analyses</a:t>
            </a:r>
          </a:p>
        </p:txBody>
      </p:sp>
      <p:sp>
        <p:nvSpPr>
          <p:cNvPr id="3" name="Content Placeholder 2">
            <a:extLst>
              <a:ext uri="{FF2B5EF4-FFF2-40B4-BE49-F238E27FC236}">
                <a16:creationId xmlns:a16="http://schemas.microsoft.com/office/drawing/2014/main" id="{F8522DEF-EE0E-493A-84F9-441070180F12}"/>
              </a:ext>
            </a:extLst>
          </p:cNvPr>
          <p:cNvSpPr txBox="1">
            <a:spLocks/>
          </p:cNvSpPr>
          <p:nvPr/>
        </p:nvSpPr>
        <p:spPr>
          <a:xfrm>
            <a:off x="339282" y="1089700"/>
            <a:ext cx="6956463" cy="6008916"/>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1800"/>
              </a:spcBef>
              <a:spcAft>
                <a:spcPts val="1200"/>
              </a:spcAft>
            </a:pPr>
            <a:r>
              <a:rPr lang="en-US" sz="2400" b="1" dirty="0"/>
              <a:t>Explicit influence of consumer perception regarding agriculture produce irrigated by TWW</a:t>
            </a:r>
          </a:p>
          <a:p>
            <a:pPr>
              <a:lnSpc>
                <a:spcPct val="100000"/>
              </a:lnSpc>
              <a:spcBef>
                <a:spcPts val="1800"/>
              </a:spcBef>
              <a:spcAft>
                <a:spcPts val="1200"/>
              </a:spcAft>
            </a:pPr>
            <a:r>
              <a:rPr lang="en-US" sz="2400" b="1" dirty="0"/>
              <a:t>Consequences of TWW-desalination brine disposal</a:t>
            </a:r>
          </a:p>
          <a:p>
            <a:pPr>
              <a:lnSpc>
                <a:spcPct val="100000"/>
              </a:lnSpc>
              <a:spcBef>
                <a:spcPts val="1800"/>
              </a:spcBef>
              <a:spcAft>
                <a:spcPts val="1200"/>
              </a:spcAft>
            </a:pPr>
            <a:r>
              <a:rPr lang="en-US" sz="2400" b="1" dirty="0"/>
              <a:t>Food production implications</a:t>
            </a:r>
          </a:p>
          <a:p>
            <a:pPr>
              <a:lnSpc>
                <a:spcPct val="100000"/>
              </a:lnSpc>
              <a:spcBef>
                <a:spcPts val="1800"/>
              </a:spcBef>
              <a:spcAft>
                <a:spcPts val="1200"/>
              </a:spcAft>
            </a:pPr>
            <a:r>
              <a:rPr lang="en-US" sz="2400" b="1" dirty="0"/>
              <a:t>Environmental effects</a:t>
            </a:r>
          </a:p>
          <a:p>
            <a:pPr>
              <a:lnSpc>
                <a:spcPct val="100000"/>
              </a:lnSpc>
              <a:spcBef>
                <a:spcPts val="1800"/>
              </a:spcBef>
              <a:spcAft>
                <a:spcPts val="1200"/>
              </a:spcAft>
            </a:pPr>
            <a:endParaRPr lang="he-IL" sz="2400" dirty="0"/>
          </a:p>
          <a:p>
            <a:pPr>
              <a:lnSpc>
                <a:spcPct val="100000"/>
              </a:lnSpc>
              <a:spcBef>
                <a:spcPts val="1800"/>
              </a:spcBef>
            </a:pPr>
            <a:endParaRPr lang="he-IL" sz="2400" dirty="0"/>
          </a:p>
          <a:p>
            <a:pPr>
              <a:lnSpc>
                <a:spcPct val="100000"/>
              </a:lnSpc>
              <a:spcBef>
                <a:spcPts val="1800"/>
              </a:spcBef>
            </a:pPr>
            <a:endParaRPr lang="en-US" sz="2400" dirty="0"/>
          </a:p>
        </p:txBody>
      </p:sp>
      <p:pic>
        <p:nvPicPr>
          <p:cNvPr id="4" name="Picture 3">
            <a:extLst>
              <a:ext uri="{FF2B5EF4-FFF2-40B4-BE49-F238E27FC236}">
                <a16:creationId xmlns:a16="http://schemas.microsoft.com/office/drawing/2014/main" id="{D08A9AD8-A737-4D38-AC53-EC63E8B04A50}"/>
              </a:ext>
            </a:extLst>
          </p:cNvPr>
          <p:cNvPicPr/>
          <p:nvPr/>
        </p:nvPicPr>
        <p:blipFill rotWithShape="1">
          <a:blip r:embed="rId2" cstate="print">
            <a:extLst>
              <a:ext uri="{28A0092B-C50C-407E-A947-70E740481C1C}">
                <a14:useLocalDpi xmlns:a14="http://schemas.microsoft.com/office/drawing/2010/main" val="0"/>
              </a:ext>
            </a:extLst>
          </a:blip>
          <a:srcRect l="17903"/>
          <a:stretch/>
        </p:blipFill>
        <p:spPr>
          <a:xfrm rot="5400000">
            <a:off x="7564202" y="1034447"/>
            <a:ext cx="4258549" cy="4563610"/>
          </a:xfrm>
          <a:prstGeom prst="rect">
            <a:avLst/>
          </a:prstGeom>
        </p:spPr>
      </p:pic>
      <p:sp>
        <p:nvSpPr>
          <p:cNvPr id="5" name="Oval 4">
            <a:extLst>
              <a:ext uri="{FF2B5EF4-FFF2-40B4-BE49-F238E27FC236}">
                <a16:creationId xmlns:a16="http://schemas.microsoft.com/office/drawing/2014/main" id="{8097E4AB-CF9E-4BAA-8ED5-E4BF0714144F}"/>
              </a:ext>
            </a:extLst>
          </p:cNvPr>
          <p:cNvSpPr/>
          <p:nvPr/>
        </p:nvSpPr>
        <p:spPr>
          <a:xfrm>
            <a:off x="8557394" y="2846468"/>
            <a:ext cx="2525087" cy="469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63DF9DE-6AB1-4138-AB2F-1AAFA58A8B11}"/>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398251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Thank you</a:t>
            </a: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108" y="161699"/>
            <a:ext cx="10257868" cy="707341"/>
          </a:xfrm>
        </p:spPr>
        <p:txBody>
          <a:bodyPr anchor="t"/>
          <a:lstStyle/>
          <a:p>
            <a:pPr algn="ctr"/>
            <a:r>
              <a:rPr lang="en-US" b="1" dirty="0" smtClean="0"/>
              <a:t>Content</a:t>
            </a:r>
            <a:endParaRPr lang="en-US" b="1" dirty="0"/>
          </a:p>
        </p:txBody>
      </p:sp>
      <p:sp>
        <p:nvSpPr>
          <p:cNvPr id="3" name="Content Placeholder 2"/>
          <p:cNvSpPr>
            <a:spLocks noGrp="1"/>
          </p:cNvSpPr>
          <p:nvPr>
            <p:ph idx="4294967295"/>
          </p:nvPr>
        </p:nvSpPr>
        <p:spPr>
          <a:xfrm>
            <a:off x="152400" y="937984"/>
            <a:ext cx="11865429" cy="5375267"/>
          </a:xfrm>
        </p:spPr>
        <p:txBody>
          <a:bodyPr>
            <a:noAutofit/>
          </a:bodyPr>
          <a:lstStyle/>
          <a:p>
            <a:pPr algn="l">
              <a:lnSpc>
                <a:spcPct val="100000"/>
              </a:lnSpc>
              <a:spcBef>
                <a:spcPts val="1800"/>
              </a:spcBef>
              <a:spcAft>
                <a:spcPts val="1200"/>
              </a:spcAft>
            </a:pPr>
            <a:r>
              <a:rPr lang="en-US" sz="3400" b="1" dirty="0"/>
              <a:t>Motivation and literature on treated wastewater quality standards</a:t>
            </a:r>
          </a:p>
          <a:p>
            <a:pPr algn="l">
              <a:lnSpc>
                <a:spcPct val="100000"/>
              </a:lnSpc>
              <a:spcBef>
                <a:spcPts val="1800"/>
              </a:spcBef>
              <a:spcAft>
                <a:spcPts val="1200"/>
              </a:spcAft>
            </a:pPr>
            <a:r>
              <a:rPr lang="en-US" sz="3400" b="1" dirty="0"/>
              <a:t>Integrated model</a:t>
            </a:r>
          </a:p>
          <a:p>
            <a:pPr algn="l">
              <a:lnSpc>
                <a:spcPct val="100000"/>
              </a:lnSpc>
              <a:spcBef>
                <a:spcPts val="1800"/>
              </a:spcBef>
              <a:spcAft>
                <a:spcPts val="1200"/>
              </a:spcAft>
            </a:pPr>
            <a:r>
              <a:rPr lang="en-US" sz="3400" b="1" dirty="0"/>
              <a:t>Preliminary results</a:t>
            </a:r>
          </a:p>
          <a:p>
            <a:pPr algn="l">
              <a:lnSpc>
                <a:spcPct val="100000"/>
              </a:lnSpc>
              <a:spcBef>
                <a:spcPts val="1800"/>
              </a:spcBef>
              <a:spcAft>
                <a:spcPts val="1200"/>
              </a:spcAft>
            </a:pPr>
            <a:r>
              <a:rPr lang="en-US" sz="3400" b="1" dirty="0"/>
              <a:t>Future analyses</a:t>
            </a:r>
            <a:endParaRPr lang="en-US" sz="3400" dirty="0"/>
          </a:p>
          <a:p>
            <a:pPr lvl="1">
              <a:lnSpc>
                <a:spcPct val="100000"/>
              </a:lnSpc>
              <a:spcBef>
                <a:spcPts val="1800"/>
              </a:spcBef>
            </a:pPr>
            <a:endParaRPr lang="en-US" sz="3400" dirty="0"/>
          </a:p>
          <a:p>
            <a:pPr lvl="1">
              <a:lnSpc>
                <a:spcPct val="100000"/>
              </a:lnSpc>
              <a:spcBef>
                <a:spcPts val="1800"/>
              </a:spcBef>
            </a:pPr>
            <a:endParaRPr lang="he-IL" sz="3400" dirty="0"/>
          </a:p>
          <a:p>
            <a:pPr algn="l">
              <a:lnSpc>
                <a:spcPct val="100000"/>
              </a:lnSpc>
              <a:spcBef>
                <a:spcPts val="1800"/>
              </a:spcBef>
            </a:pPr>
            <a:endParaRPr lang="he-IL" sz="3400" dirty="0"/>
          </a:p>
          <a:p>
            <a:pPr algn="l">
              <a:lnSpc>
                <a:spcPct val="100000"/>
              </a:lnSpc>
              <a:spcBef>
                <a:spcPts val="1800"/>
              </a:spcBef>
            </a:pPr>
            <a:endParaRPr lang="en-US" sz="3400" dirty="0"/>
          </a:p>
        </p:txBody>
      </p:sp>
      <p:sp>
        <p:nvSpPr>
          <p:cNvPr id="4" name="TextBox 3">
            <a:extLst>
              <a:ext uri="{FF2B5EF4-FFF2-40B4-BE49-F238E27FC236}">
                <a16:creationId xmlns:a16="http://schemas.microsoft.com/office/drawing/2014/main" id="{05FECEF2-7470-4F82-94A7-2B4F93E9EAE4}"/>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20980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5FCE-AD5F-42EA-838F-2DD1C3AAA1D6}"/>
              </a:ext>
            </a:extLst>
          </p:cNvPr>
          <p:cNvSpPr txBox="1">
            <a:spLocks/>
          </p:cNvSpPr>
          <p:nvPr/>
        </p:nvSpPr>
        <p:spPr>
          <a:xfrm>
            <a:off x="524108" y="161699"/>
            <a:ext cx="10257868" cy="707341"/>
          </a:xfrm>
          <a:prstGeom prst="rect">
            <a:avLst/>
          </a:prstGeom>
        </p:spPr>
        <p:txBody>
          <a:bodyPr vert="horz" lIns="91440" tIns="45720" rIns="91440" bIns="45720" rtlCol="0" anchor="t">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algn="ctr"/>
            <a:r>
              <a:rPr lang="en-US" b="1" dirty="0"/>
              <a:t>Motivation</a:t>
            </a:r>
          </a:p>
        </p:txBody>
      </p:sp>
      <p:sp>
        <p:nvSpPr>
          <p:cNvPr id="3" name="Content Placeholder 2">
            <a:extLst>
              <a:ext uri="{FF2B5EF4-FFF2-40B4-BE49-F238E27FC236}">
                <a16:creationId xmlns:a16="http://schemas.microsoft.com/office/drawing/2014/main" id="{F8522DEF-EE0E-493A-84F9-441070180F12}"/>
              </a:ext>
            </a:extLst>
          </p:cNvPr>
          <p:cNvSpPr txBox="1">
            <a:spLocks/>
          </p:cNvSpPr>
          <p:nvPr/>
        </p:nvSpPr>
        <p:spPr>
          <a:xfrm>
            <a:off x="152400" y="937984"/>
            <a:ext cx="11865429" cy="5190442"/>
          </a:xfrm>
          <a:prstGeom prst="rect">
            <a:avLst/>
          </a:prstGeom>
        </p:spPr>
        <p:txBody>
          <a:bodyPr vert="horz" lIns="91440" tIns="45720" rIns="91440" bIns="45720" rtlCol="0">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1800"/>
              </a:spcBef>
              <a:spcAft>
                <a:spcPts val="1200"/>
              </a:spcAft>
            </a:pPr>
            <a:r>
              <a:rPr lang="en-US" sz="2400" dirty="0"/>
              <a:t>Wastewater production is estimated worldwide at ~</a:t>
            </a:r>
            <a:r>
              <a:rPr lang="en-US" sz="2400" dirty="0" smtClean="0"/>
              <a:t>359.4x10</a:t>
            </a:r>
            <a:r>
              <a:rPr lang="en-US" sz="2400" baseline="30000" dirty="0" smtClean="0"/>
              <a:t>9</a:t>
            </a:r>
            <a:r>
              <a:rPr lang="en-US" sz="2400" dirty="0"/>
              <a:t> m</a:t>
            </a:r>
            <a:r>
              <a:rPr lang="en-US" sz="2400" baseline="30000" dirty="0"/>
              <a:t>3</a:t>
            </a:r>
            <a:r>
              <a:rPr lang="en-US" sz="2400" dirty="0"/>
              <a:t> yr</a:t>
            </a:r>
            <a:r>
              <a:rPr lang="en-US" sz="2400" baseline="30000" dirty="0"/>
              <a:t>-1</a:t>
            </a:r>
            <a:r>
              <a:rPr lang="en-US" sz="2400" dirty="0"/>
              <a:t>, 52% are treated and 11% are reused (Jones et al. 2021). </a:t>
            </a:r>
          </a:p>
          <a:p>
            <a:pPr>
              <a:lnSpc>
                <a:spcPct val="100000"/>
              </a:lnSpc>
              <a:spcBef>
                <a:spcPts val="1800"/>
              </a:spcBef>
              <a:spcAft>
                <a:spcPts val="1200"/>
              </a:spcAft>
            </a:pPr>
            <a:r>
              <a:rPr lang="en-US" sz="2400" dirty="0"/>
              <a:t>2.3 billion people live in water-stressed countries and 72% of all water withdrawals are used by agriculture (UN-water 2021). </a:t>
            </a:r>
          </a:p>
          <a:p>
            <a:pPr>
              <a:lnSpc>
                <a:spcPct val="100000"/>
              </a:lnSpc>
              <a:spcBef>
                <a:spcPts val="1800"/>
              </a:spcBef>
              <a:spcAft>
                <a:spcPts val="1200"/>
              </a:spcAft>
            </a:pPr>
            <a:r>
              <a:rPr lang="en-US" sz="2400" dirty="0"/>
              <a:t>Treated Wastewater (TWW) irrigation is a remedy for water stress</a:t>
            </a:r>
          </a:p>
          <a:p>
            <a:pPr>
              <a:lnSpc>
                <a:spcPct val="100000"/>
              </a:lnSpc>
              <a:spcBef>
                <a:spcPts val="1800"/>
              </a:spcBef>
              <a:spcAft>
                <a:spcPts val="1200"/>
              </a:spcAft>
            </a:pPr>
            <a:r>
              <a:rPr lang="en-US" sz="2400" dirty="0"/>
              <a:t>One of the main considerations in TWW reuse management is its quality (</a:t>
            </a:r>
            <a:r>
              <a:rPr lang="en-US" sz="2400" dirty="0" err="1"/>
              <a:t>Voulvoulis</a:t>
            </a:r>
            <a:r>
              <a:rPr lang="en-US" sz="2400" dirty="0"/>
              <a:t> 2018)</a:t>
            </a:r>
          </a:p>
          <a:p>
            <a:pPr>
              <a:lnSpc>
                <a:spcPct val="100000"/>
              </a:lnSpc>
              <a:spcBef>
                <a:spcPts val="1800"/>
              </a:spcBef>
              <a:spcAft>
                <a:spcPts val="1200"/>
              </a:spcAft>
            </a:pPr>
            <a:r>
              <a:rPr lang="en-US" sz="2400" dirty="0"/>
              <a:t>Policy-makers tend to tighten regulation to achieve more creditable performance, while underestimating the additional economic burden (Foley et al., 2010; Li et al., 2012; Porter and </a:t>
            </a:r>
            <a:r>
              <a:rPr lang="en-US" sz="2400" dirty="0" err="1"/>
              <a:t>Vanderlinde</a:t>
            </a:r>
            <a:r>
              <a:rPr lang="en-US" sz="2400" dirty="0"/>
              <a:t>, 1995; Zhang et al., 2020). </a:t>
            </a:r>
          </a:p>
          <a:p>
            <a:pPr lvl="1">
              <a:lnSpc>
                <a:spcPct val="100000"/>
              </a:lnSpc>
              <a:spcBef>
                <a:spcPts val="1800"/>
              </a:spcBef>
            </a:pPr>
            <a:endParaRPr lang="he-IL" sz="2400" dirty="0"/>
          </a:p>
          <a:p>
            <a:pPr>
              <a:lnSpc>
                <a:spcPct val="100000"/>
              </a:lnSpc>
              <a:spcBef>
                <a:spcPts val="1800"/>
              </a:spcBef>
            </a:pPr>
            <a:endParaRPr lang="he-IL" sz="2400" dirty="0"/>
          </a:p>
          <a:p>
            <a:pPr>
              <a:lnSpc>
                <a:spcPct val="100000"/>
              </a:lnSpc>
              <a:spcBef>
                <a:spcPts val="1800"/>
              </a:spcBef>
            </a:pPr>
            <a:endParaRPr lang="en-US" sz="2400" dirty="0"/>
          </a:p>
        </p:txBody>
      </p:sp>
      <p:sp>
        <p:nvSpPr>
          <p:cNvPr id="5" name="TextBox 4">
            <a:extLst>
              <a:ext uri="{FF2B5EF4-FFF2-40B4-BE49-F238E27FC236}">
                <a16:creationId xmlns:a16="http://schemas.microsoft.com/office/drawing/2014/main" id="{B3E27720-47B2-4949-8673-1FD6152670F5}"/>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33153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2549" y="140407"/>
            <a:ext cx="9371949" cy="773993"/>
          </a:xfrm>
        </p:spPr>
        <p:txBody>
          <a:bodyPr anchor="t">
            <a:normAutofit/>
          </a:bodyPr>
          <a:lstStyle/>
          <a:p>
            <a:pPr algn="ctr"/>
            <a:r>
              <a:rPr lang="en-US" b="1" dirty="0"/>
              <a:t>Economics of Treated Wastewater - Literature</a:t>
            </a:r>
          </a:p>
        </p:txBody>
      </p:sp>
      <p:sp>
        <p:nvSpPr>
          <p:cNvPr id="3" name="Content Placeholder 2"/>
          <p:cNvSpPr>
            <a:spLocks noGrp="1"/>
          </p:cNvSpPr>
          <p:nvPr>
            <p:ph idx="4294967295"/>
          </p:nvPr>
        </p:nvSpPr>
        <p:spPr>
          <a:xfrm>
            <a:off x="237894" y="792651"/>
            <a:ext cx="11887200" cy="4655649"/>
          </a:xfrm>
        </p:spPr>
        <p:txBody>
          <a:bodyPr>
            <a:noAutofit/>
          </a:bodyPr>
          <a:lstStyle/>
          <a:p>
            <a:pPr>
              <a:lnSpc>
                <a:spcPct val="100000"/>
              </a:lnSpc>
            </a:pPr>
            <a:r>
              <a:rPr lang="en-US" sz="2800" b="1" dirty="0"/>
              <a:t>Agronomic and </a:t>
            </a:r>
            <a:r>
              <a:rPr lang="en-US" sz="2800" b="1" dirty="0" err="1"/>
              <a:t>Agro</a:t>
            </a:r>
            <a:r>
              <a:rPr lang="en-US" sz="2800" b="1" dirty="0"/>
              <a:t>-economic models incorporating irrigation water &amp; salinity:  </a:t>
            </a:r>
          </a:p>
          <a:p>
            <a:pPr>
              <a:lnSpc>
                <a:spcPct val="100000"/>
              </a:lnSpc>
              <a:spcBef>
                <a:spcPts val="0"/>
              </a:spcBef>
              <a:buNone/>
            </a:pPr>
            <a:r>
              <a:rPr lang="en-US" sz="2800" dirty="0"/>
              <a:t>	 Mass &amp; Hoffman (1977), Feinerman &amp; Yaron (1983), Dinar &amp; Knapp (1985), Kan, Schwabe &amp; Knapp (2002), Shani et al. (2007), Kan &amp; Rapaport‐Rom (2012).  </a:t>
            </a:r>
            <a:endParaRPr lang="he-IL" sz="2800" dirty="0"/>
          </a:p>
          <a:p>
            <a:pPr>
              <a:lnSpc>
                <a:spcPct val="100000"/>
              </a:lnSpc>
            </a:pPr>
            <a:r>
              <a:rPr lang="en-US" sz="2800" b="1" dirty="0"/>
              <a:t>Hydro-economic models:</a:t>
            </a:r>
          </a:p>
          <a:p>
            <a:pPr>
              <a:lnSpc>
                <a:spcPct val="100000"/>
              </a:lnSpc>
              <a:spcBef>
                <a:spcPts val="0"/>
              </a:spcBef>
              <a:buNone/>
            </a:pPr>
            <a:r>
              <a:rPr lang="en-US" sz="2800" dirty="0"/>
              <a:t>	The CALVIN model</a:t>
            </a:r>
            <a:r>
              <a:rPr lang="he-IL" sz="2800" dirty="0"/>
              <a:t> </a:t>
            </a:r>
            <a:r>
              <a:rPr lang="en-US" sz="2800" dirty="0"/>
              <a:t>(Draper et al. 2003), </a:t>
            </a:r>
            <a:r>
              <a:rPr lang="en-US" sz="2800" dirty="0" err="1"/>
              <a:t>Housh</a:t>
            </a:r>
            <a:r>
              <a:rPr lang="en-US" sz="2800" dirty="0"/>
              <a:t>, </a:t>
            </a:r>
            <a:r>
              <a:rPr lang="en-US" sz="2800" dirty="0" err="1"/>
              <a:t>Ostfeld</a:t>
            </a:r>
            <a:r>
              <a:rPr lang="en-US" sz="2800" dirty="0"/>
              <a:t> &amp; Shamir (2013), Baum et al. (2016), The MYWAS model (Fisher &amp; Huber-Lee 2011; Reznik et al. 2017), Tsur and </a:t>
            </a:r>
            <a:r>
              <a:rPr lang="en-US" sz="2800" dirty="0" err="1"/>
              <a:t>Zemel</a:t>
            </a:r>
            <a:r>
              <a:rPr lang="en-US" sz="2800" dirty="0"/>
              <a:t> (2018), Slater et al. (2020)</a:t>
            </a:r>
          </a:p>
          <a:p>
            <a:pPr>
              <a:lnSpc>
                <a:spcPct val="100000"/>
              </a:lnSpc>
              <a:spcBef>
                <a:spcPts val="0"/>
              </a:spcBef>
            </a:pPr>
            <a:r>
              <a:rPr lang="en-US" sz="2800" b="1" dirty="0"/>
              <a:t>Economic assessments of TWW quality:</a:t>
            </a:r>
          </a:p>
          <a:p>
            <a:pPr marL="0" indent="0">
              <a:lnSpc>
                <a:spcPct val="100000"/>
              </a:lnSpc>
              <a:spcBef>
                <a:spcPts val="0"/>
              </a:spcBef>
              <a:buNone/>
            </a:pPr>
            <a:r>
              <a:rPr lang="en-US" sz="2800" dirty="0"/>
              <a:t>   </a:t>
            </a:r>
            <a:r>
              <a:rPr lang="en-US" sz="2800" dirty="0" err="1"/>
              <a:t>Lavee</a:t>
            </a:r>
            <a:r>
              <a:rPr lang="en-US" sz="2800" dirty="0"/>
              <a:t> (2011), Tran et al. 2016, Wang et al. (2018), Su et al. (2022) </a:t>
            </a:r>
          </a:p>
          <a:p>
            <a:pPr marL="0" indent="0">
              <a:lnSpc>
                <a:spcPct val="100000"/>
              </a:lnSpc>
              <a:spcBef>
                <a:spcPts val="0"/>
              </a:spcBef>
              <a:buNone/>
            </a:pPr>
            <a:r>
              <a:rPr lang="en-US" sz="2800" b="1" dirty="0"/>
              <a:t>Missing piece:</a:t>
            </a:r>
          </a:p>
          <a:p>
            <a:pPr>
              <a:lnSpc>
                <a:spcPct val="100000"/>
              </a:lnSpc>
              <a:spcBef>
                <a:spcPts val="0"/>
              </a:spcBef>
              <a:buNone/>
            </a:pPr>
            <a:r>
              <a:rPr lang="en-US" sz="2800" dirty="0"/>
              <a:t>	Integrated empirical agro-economic and hydro-economic models with measures of TWW quality.</a:t>
            </a:r>
          </a:p>
        </p:txBody>
      </p:sp>
      <p:sp>
        <p:nvSpPr>
          <p:cNvPr id="5" name="TextBox 4">
            <a:extLst>
              <a:ext uri="{FF2B5EF4-FFF2-40B4-BE49-F238E27FC236}">
                <a16:creationId xmlns:a16="http://schemas.microsoft.com/office/drawing/2014/main" id="{E8C946F1-06DD-4B85-ABD7-04B0010A8430}"/>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79797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150" y="77794"/>
            <a:ext cx="5506946" cy="635604"/>
          </a:xfrm>
        </p:spPr>
        <p:txBody>
          <a:bodyPr anchor="t">
            <a:normAutofit fontScale="90000"/>
          </a:bodyPr>
          <a:lstStyle/>
          <a:p>
            <a:pPr algn="l"/>
            <a:r>
              <a:rPr lang="en-US" b="1" dirty="0"/>
              <a:t>MYWAS-VALUE-RWRM Model</a:t>
            </a:r>
          </a:p>
        </p:txBody>
      </p:sp>
      <p:grpSp>
        <p:nvGrpSpPr>
          <p:cNvPr id="66" name="Group 65">
            <a:extLst>
              <a:ext uri="{FF2B5EF4-FFF2-40B4-BE49-F238E27FC236}">
                <a16:creationId xmlns:a16="http://schemas.microsoft.com/office/drawing/2014/main" id="{D21FB4CF-C8D4-42B6-8E80-844FC3843E76}"/>
              </a:ext>
            </a:extLst>
          </p:cNvPr>
          <p:cNvGrpSpPr/>
          <p:nvPr/>
        </p:nvGrpSpPr>
        <p:grpSpPr>
          <a:xfrm>
            <a:off x="5469621" y="713398"/>
            <a:ext cx="6543841" cy="5742857"/>
            <a:chOff x="4665735" y="428580"/>
            <a:chExt cx="6918924" cy="6118134"/>
          </a:xfrm>
        </p:grpSpPr>
        <p:sp>
          <p:nvSpPr>
            <p:cNvPr id="67" name="Rectangle 66">
              <a:extLst>
                <a:ext uri="{FF2B5EF4-FFF2-40B4-BE49-F238E27FC236}">
                  <a16:creationId xmlns:a16="http://schemas.microsoft.com/office/drawing/2014/main" id="{612A1B99-F4BF-43EC-BEBE-61B18B33D886}"/>
                </a:ext>
              </a:extLst>
            </p:cNvPr>
            <p:cNvSpPr/>
            <p:nvPr/>
          </p:nvSpPr>
          <p:spPr>
            <a:xfrm>
              <a:off x="4690657" y="2591351"/>
              <a:ext cx="6884895" cy="3955363"/>
            </a:xfrm>
            <a:prstGeom prst="rect">
              <a:avLst/>
            </a:prstGeom>
            <a:solidFill>
              <a:sysClr val="window" lastClr="FFFFFF">
                <a:lumMod val="95000"/>
              </a:sysClr>
            </a:solidFill>
            <a:ln w="25400" cap="flat" cmpd="sng" algn="ctr">
              <a:solidFill>
                <a:srgbClr val="4D3E2F"/>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orbel"/>
                <a:ea typeface="+mn-ea"/>
                <a:cs typeface="+mn-cs"/>
              </a:endParaRPr>
            </a:p>
          </p:txBody>
        </p:sp>
        <p:sp>
          <p:nvSpPr>
            <p:cNvPr id="68" name="Rectangle 67">
              <a:extLst>
                <a:ext uri="{FF2B5EF4-FFF2-40B4-BE49-F238E27FC236}">
                  <a16:creationId xmlns:a16="http://schemas.microsoft.com/office/drawing/2014/main" id="{519AAD52-D016-4A30-A673-D2DD0CAEF036}"/>
                </a:ext>
              </a:extLst>
            </p:cNvPr>
            <p:cNvSpPr/>
            <p:nvPr/>
          </p:nvSpPr>
          <p:spPr>
            <a:xfrm>
              <a:off x="4688731" y="428580"/>
              <a:ext cx="6895928" cy="2171924"/>
            </a:xfrm>
            <a:prstGeom prst="rect">
              <a:avLst/>
            </a:prstGeom>
            <a:solidFill>
              <a:sysClr val="window" lastClr="FFFFFF">
                <a:lumMod val="75000"/>
              </a:sysClr>
            </a:solidFill>
            <a:ln w="2540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orbel"/>
                <a:ea typeface="+mn-ea"/>
                <a:cs typeface="+mn-cs"/>
              </a:endParaRPr>
            </a:p>
          </p:txBody>
        </p:sp>
        <p:cxnSp>
          <p:nvCxnSpPr>
            <p:cNvPr id="69" name="Straight Arrow Connector 68">
              <a:extLst>
                <a:ext uri="{FF2B5EF4-FFF2-40B4-BE49-F238E27FC236}">
                  <a16:creationId xmlns:a16="http://schemas.microsoft.com/office/drawing/2014/main" id="{8EF34B0C-F664-47E2-83DF-CDBF192C05C7}"/>
                </a:ext>
              </a:extLst>
            </p:cNvPr>
            <p:cNvCxnSpPr>
              <a:cxnSpLocks/>
              <a:stCxn id="77" idx="2"/>
              <a:endCxn id="145" idx="0"/>
            </p:cNvCxnSpPr>
            <p:nvPr/>
          </p:nvCxnSpPr>
          <p:spPr>
            <a:xfrm>
              <a:off x="5544624" y="4042379"/>
              <a:ext cx="3859" cy="233382"/>
            </a:xfrm>
            <a:prstGeom prst="straightConnector1">
              <a:avLst/>
            </a:prstGeom>
            <a:noFill/>
            <a:ln w="38100" cap="flat" cmpd="sng" algn="ctr">
              <a:solidFill>
                <a:srgbClr val="79B4F0"/>
              </a:solidFill>
              <a:prstDash val="solid"/>
              <a:miter lim="800000"/>
              <a:tailEnd type="stealth" w="lg" len="lg"/>
            </a:ln>
            <a:effectLst/>
          </p:spPr>
        </p:cxnSp>
        <p:cxnSp>
          <p:nvCxnSpPr>
            <p:cNvPr id="70" name="Straight Arrow Connector 69">
              <a:extLst>
                <a:ext uri="{FF2B5EF4-FFF2-40B4-BE49-F238E27FC236}">
                  <a16:creationId xmlns:a16="http://schemas.microsoft.com/office/drawing/2014/main" id="{F9295DE4-6659-44DA-B936-12C2C285EFE5}"/>
                </a:ext>
              </a:extLst>
            </p:cNvPr>
            <p:cNvCxnSpPr/>
            <p:nvPr/>
          </p:nvCxnSpPr>
          <p:spPr>
            <a:xfrm>
              <a:off x="5912556" y="5045924"/>
              <a:ext cx="1256045" cy="990023"/>
            </a:xfrm>
            <a:prstGeom prst="straightConnector1">
              <a:avLst/>
            </a:prstGeom>
            <a:noFill/>
            <a:ln w="38100" cap="flat" cmpd="sng" algn="ctr">
              <a:solidFill>
                <a:srgbClr val="79B4F0"/>
              </a:solidFill>
              <a:prstDash val="solid"/>
              <a:miter lim="800000"/>
              <a:tailEnd type="stealth" w="lg" len="lg"/>
            </a:ln>
            <a:effectLst/>
          </p:spPr>
        </p:cxnSp>
        <p:cxnSp>
          <p:nvCxnSpPr>
            <p:cNvPr id="71" name="Straight Arrow Connector 70">
              <a:extLst>
                <a:ext uri="{FF2B5EF4-FFF2-40B4-BE49-F238E27FC236}">
                  <a16:creationId xmlns:a16="http://schemas.microsoft.com/office/drawing/2014/main" id="{317704C4-89A1-4AF7-8FB4-B1C9312F8264}"/>
                </a:ext>
              </a:extLst>
            </p:cNvPr>
            <p:cNvCxnSpPr/>
            <p:nvPr/>
          </p:nvCxnSpPr>
          <p:spPr>
            <a:xfrm flipV="1">
              <a:off x="6001838" y="2703639"/>
              <a:ext cx="674778" cy="525943"/>
            </a:xfrm>
            <a:prstGeom prst="straightConnector1">
              <a:avLst/>
            </a:prstGeom>
            <a:noFill/>
            <a:ln w="38100" cap="flat" cmpd="sng" algn="ctr">
              <a:solidFill>
                <a:srgbClr val="79B4F0"/>
              </a:solidFill>
              <a:prstDash val="solid"/>
              <a:miter lim="800000"/>
              <a:tailEnd type="stealth" w="lg" len="lg"/>
            </a:ln>
            <a:effectLst/>
          </p:spPr>
        </p:cxnSp>
        <p:cxnSp>
          <p:nvCxnSpPr>
            <p:cNvPr id="72" name="Straight Arrow Connector 71">
              <a:extLst>
                <a:ext uri="{FF2B5EF4-FFF2-40B4-BE49-F238E27FC236}">
                  <a16:creationId xmlns:a16="http://schemas.microsoft.com/office/drawing/2014/main" id="{FCC2F6D8-7E97-47D2-829D-323617815029}"/>
                </a:ext>
              </a:extLst>
            </p:cNvPr>
            <p:cNvCxnSpPr/>
            <p:nvPr/>
          </p:nvCxnSpPr>
          <p:spPr>
            <a:xfrm flipH="1" flipV="1">
              <a:off x="9756676" y="2788643"/>
              <a:ext cx="553627" cy="1120564"/>
            </a:xfrm>
            <a:prstGeom prst="straightConnector1">
              <a:avLst/>
            </a:prstGeom>
            <a:noFill/>
            <a:ln w="38100" cap="flat" cmpd="sng" algn="ctr">
              <a:solidFill>
                <a:srgbClr val="79B4F0"/>
              </a:solidFill>
              <a:prstDash val="solid"/>
              <a:miter lim="800000"/>
              <a:tailEnd type="stealth" w="lg" len="lg"/>
            </a:ln>
            <a:effectLst/>
          </p:spPr>
        </p:cxnSp>
        <p:cxnSp>
          <p:nvCxnSpPr>
            <p:cNvPr id="73" name="Straight Arrow Connector 72">
              <a:extLst>
                <a:ext uri="{FF2B5EF4-FFF2-40B4-BE49-F238E27FC236}">
                  <a16:creationId xmlns:a16="http://schemas.microsoft.com/office/drawing/2014/main" id="{D09B5B36-FC1E-419E-8131-3DA1AD396E69}"/>
                </a:ext>
              </a:extLst>
            </p:cNvPr>
            <p:cNvCxnSpPr>
              <a:cxnSpLocks/>
            </p:cNvCxnSpPr>
            <p:nvPr/>
          </p:nvCxnSpPr>
          <p:spPr>
            <a:xfrm flipH="1" flipV="1">
              <a:off x="8380354" y="5332869"/>
              <a:ext cx="1" cy="590472"/>
            </a:xfrm>
            <a:prstGeom prst="straightConnector1">
              <a:avLst/>
            </a:prstGeom>
            <a:noFill/>
            <a:ln w="38100" cap="flat" cmpd="sng" algn="ctr">
              <a:solidFill>
                <a:srgbClr val="79B4F0"/>
              </a:solidFill>
              <a:prstDash val="solid"/>
              <a:miter lim="800000"/>
              <a:tailEnd type="stealth" w="lg" len="lg"/>
            </a:ln>
            <a:effectLst/>
          </p:spPr>
        </p:cxnSp>
        <p:cxnSp>
          <p:nvCxnSpPr>
            <p:cNvPr id="74" name="Straight Arrow Connector 73">
              <a:extLst>
                <a:ext uri="{FF2B5EF4-FFF2-40B4-BE49-F238E27FC236}">
                  <a16:creationId xmlns:a16="http://schemas.microsoft.com/office/drawing/2014/main" id="{4BD07C4E-2C0C-4E34-AE0B-6070EE152F99}"/>
                </a:ext>
              </a:extLst>
            </p:cNvPr>
            <p:cNvCxnSpPr>
              <a:stCxn id="79" idx="2"/>
            </p:cNvCxnSpPr>
            <p:nvPr/>
          </p:nvCxnSpPr>
          <p:spPr>
            <a:xfrm flipH="1">
              <a:off x="9486928" y="5146066"/>
              <a:ext cx="1320045" cy="863904"/>
            </a:xfrm>
            <a:prstGeom prst="straightConnector1">
              <a:avLst/>
            </a:prstGeom>
            <a:noFill/>
            <a:ln w="38100" cap="flat" cmpd="sng" algn="ctr">
              <a:solidFill>
                <a:srgbClr val="79B4F0"/>
              </a:solidFill>
              <a:prstDash val="solid"/>
              <a:miter lim="800000"/>
              <a:tailEnd type="stealth" w="lg" len="lg"/>
            </a:ln>
            <a:effectLst/>
          </p:spPr>
        </p:cxnSp>
        <p:cxnSp>
          <p:nvCxnSpPr>
            <p:cNvPr id="75" name="Straight Arrow Connector 74">
              <a:extLst>
                <a:ext uri="{FF2B5EF4-FFF2-40B4-BE49-F238E27FC236}">
                  <a16:creationId xmlns:a16="http://schemas.microsoft.com/office/drawing/2014/main" id="{2D304891-8262-470B-AC90-A4B292270550}"/>
                </a:ext>
              </a:extLst>
            </p:cNvPr>
            <p:cNvCxnSpPr/>
            <p:nvPr/>
          </p:nvCxnSpPr>
          <p:spPr>
            <a:xfrm flipH="1" flipV="1">
              <a:off x="5544625" y="5193824"/>
              <a:ext cx="0" cy="540252"/>
            </a:xfrm>
            <a:prstGeom prst="straightConnector1">
              <a:avLst/>
            </a:prstGeom>
            <a:noFill/>
            <a:ln w="38100" cap="flat" cmpd="sng" algn="ctr">
              <a:solidFill>
                <a:srgbClr val="79B4F0"/>
              </a:solidFill>
              <a:prstDash val="solid"/>
              <a:miter lim="800000"/>
              <a:tailEnd type="stealth" w="lg" len="lg"/>
            </a:ln>
            <a:effectLst/>
          </p:spPr>
        </p:cxnSp>
        <p:sp>
          <p:nvSpPr>
            <p:cNvPr id="76" name="TextBox 75">
              <a:extLst>
                <a:ext uri="{FF2B5EF4-FFF2-40B4-BE49-F238E27FC236}">
                  <a16:creationId xmlns:a16="http://schemas.microsoft.com/office/drawing/2014/main" id="{69512066-5A98-43E3-90C5-20F8F9D83D9E}"/>
                </a:ext>
              </a:extLst>
            </p:cNvPr>
            <p:cNvSpPr txBox="1"/>
            <p:nvPr/>
          </p:nvSpPr>
          <p:spPr>
            <a:xfrm>
              <a:off x="4933024" y="5681356"/>
              <a:ext cx="1178625" cy="360677"/>
            </a:xfrm>
            <a:prstGeom prst="rect">
              <a:avLst/>
            </a:prstGeom>
            <a:solidFill>
              <a:sysClr val="window" lastClr="FFFFFF">
                <a:lumMod val="95000"/>
              </a:sysClr>
            </a:solidFill>
            <a:ln w="19050">
              <a:solidFill>
                <a:srgbClr val="4D3E2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cs typeface="Times New Roman" pitchFamily="18" charset="0"/>
                </a:rPr>
                <a:t>Seawater</a:t>
              </a:r>
              <a:endParaRPr kumimoji="0" lang="en-US" sz="1600" b="0" i="0" u="none" strike="noStrike" kern="0" cap="none" spc="0" normalizeH="0" baseline="-25000" noProof="0" dirty="0">
                <a:ln>
                  <a:noFill/>
                </a:ln>
                <a:solidFill>
                  <a:srgbClr val="4D3E2F"/>
                </a:solidFill>
                <a:effectLst/>
                <a:uLnTx/>
                <a:uFillTx/>
                <a:latin typeface="Times New Roman" pitchFamily="18" charset="0"/>
                <a:cs typeface="Times New Roman" pitchFamily="18" charset="0"/>
              </a:endParaRPr>
            </a:p>
          </p:txBody>
        </p:sp>
        <p:sp>
          <p:nvSpPr>
            <p:cNvPr id="77" name="Rounded Rectangle 106">
              <a:extLst>
                <a:ext uri="{FF2B5EF4-FFF2-40B4-BE49-F238E27FC236}">
                  <a16:creationId xmlns:a16="http://schemas.microsoft.com/office/drawing/2014/main" id="{ABC14673-818A-4709-A179-01C826169CDD}"/>
                </a:ext>
              </a:extLst>
            </p:cNvPr>
            <p:cNvSpPr/>
            <p:nvPr/>
          </p:nvSpPr>
          <p:spPr>
            <a:xfrm>
              <a:off x="5063193" y="3144887"/>
              <a:ext cx="962863" cy="897492"/>
            </a:xfrm>
            <a:prstGeom prst="roundRect">
              <a:avLst>
                <a:gd name="adj" fmla="val 0"/>
              </a:avLst>
            </a:prstGeom>
            <a:solidFill>
              <a:sysClr val="window" lastClr="FFFFFF">
                <a:lumMod val="95000"/>
              </a:sysClr>
            </a:solidFill>
            <a:ln w="19050" cap="flat" cmpd="sng" algn="ctr">
              <a:solidFill>
                <a:srgbClr val="4D3E2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Brackish Water Aquifers </a:t>
              </a:r>
            </a:p>
          </p:txBody>
        </p:sp>
        <p:cxnSp>
          <p:nvCxnSpPr>
            <p:cNvPr id="78" name="Straight Arrow Connector 77">
              <a:extLst>
                <a:ext uri="{FF2B5EF4-FFF2-40B4-BE49-F238E27FC236}">
                  <a16:creationId xmlns:a16="http://schemas.microsoft.com/office/drawing/2014/main" id="{044FB504-AF9D-402D-9115-5FA0A5AB5691}"/>
                </a:ext>
              </a:extLst>
            </p:cNvPr>
            <p:cNvCxnSpPr/>
            <p:nvPr/>
          </p:nvCxnSpPr>
          <p:spPr>
            <a:xfrm flipH="1" flipV="1">
              <a:off x="9982200" y="2716941"/>
              <a:ext cx="422911" cy="403602"/>
            </a:xfrm>
            <a:prstGeom prst="straightConnector1">
              <a:avLst/>
            </a:prstGeom>
            <a:noFill/>
            <a:ln w="38100" cap="flat" cmpd="sng" algn="ctr">
              <a:solidFill>
                <a:srgbClr val="79B4F0"/>
              </a:solidFill>
              <a:prstDash val="solid"/>
              <a:miter lim="800000"/>
              <a:headEnd w="sm" len="sm"/>
              <a:tailEnd type="stealth" w="lg" len="lg"/>
            </a:ln>
            <a:effectLst/>
          </p:spPr>
        </p:cxnSp>
        <p:sp>
          <p:nvSpPr>
            <p:cNvPr id="79" name="Rounded Rectangle 109">
              <a:extLst>
                <a:ext uri="{FF2B5EF4-FFF2-40B4-BE49-F238E27FC236}">
                  <a16:creationId xmlns:a16="http://schemas.microsoft.com/office/drawing/2014/main" id="{E57A21F5-752E-464F-BAF5-C667CDE915C8}"/>
                </a:ext>
              </a:extLst>
            </p:cNvPr>
            <p:cNvSpPr/>
            <p:nvPr/>
          </p:nvSpPr>
          <p:spPr>
            <a:xfrm>
              <a:off x="10218745" y="3735598"/>
              <a:ext cx="1176455" cy="1410468"/>
            </a:xfrm>
            <a:prstGeom prst="roundRect">
              <a:avLst>
                <a:gd name="adj" fmla="val 1340"/>
              </a:avLst>
            </a:prstGeom>
            <a:solidFill>
              <a:sysClr val="window" lastClr="FFFFFF">
                <a:lumMod val="95000"/>
              </a:sysClr>
            </a:solidFill>
            <a:ln w="19050" cap="flat" cmpd="sng" algn="ctr">
              <a:solidFill>
                <a:srgbClr val="4D3E2F"/>
              </a:solidFill>
              <a:prstDash val="solid"/>
              <a:miter lim="800000"/>
            </a:ln>
            <a:effectLst/>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Natural Freshwater Sources</a:t>
              </a:r>
            </a:p>
          </p:txBody>
        </p:sp>
        <p:sp>
          <p:nvSpPr>
            <p:cNvPr id="80" name="TextBox 79">
              <a:extLst>
                <a:ext uri="{FF2B5EF4-FFF2-40B4-BE49-F238E27FC236}">
                  <a16:creationId xmlns:a16="http://schemas.microsoft.com/office/drawing/2014/main" id="{5486F773-615B-4175-AAF8-22F84A67DDD3}"/>
                </a:ext>
              </a:extLst>
            </p:cNvPr>
            <p:cNvSpPr txBox="1"/>
            <p:nvPr/>
          </p:nvSpPr>
          <p:spPr>
            <a:xfrm>
              <a:off x="4676887" y="2611055"/>
              <a:ext cx="2646443" cy="39346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4D3E2F"/>
                  </a:solidFill>
                  <a:effectLst/>
                  <a:uLnTx/>
                  <a:uFillTx/>
                  <a:latin typeface="Times New Roman" panose="02020603050405020304" pitchFamily="18" charset="0"/>
                  <a:cs typeface="Times New Roman" panose="02020603050405020304" pitchFamily="18" charset="0"/>
                </a:rPr>
                <a:t>MYWAS</a:t>
              </a:r>
            </a:p>
          </p:txBody>
        </p:sp>
        <p:sp>
          <p:nvSpPr>
            <p:cNvPr id="81" name="TextBox 80">
              <a:extLst>
                <a:ext uri="{FF2B5EF4-FFF2-40B4-BE49-F238E27FC236}">
                  <a16:creationId xmlns:a16="http://schemas.microsoft.com/office/drawing/2014/main" id="{9E3D84D7-C791-44EF-9D26-BDE2A91092F0}"/>
                </a:ext>
              </a:extLst>
            </p:cNvPr>
            <p:cNvSpPr txBox="1"/>
            <p:nvPr/>
          </p:nvSpPr>
          <p:spPr>
            <a:xfrm>
              <a:off x="4665735" y="428580"/>
              <a:ext cx="2098433" cy="39346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4D3E2F"/>
                  </a:solidFill>
                  <a:effectLst/>
                  <a:uLnTx/>
                  <a:uFillTx/>
                  <a:latin typeface="Times New Roman" panose="02020603050405020304" pitchFamily="18" charset="0"/>
                  <a:cs typeface="Times New Roman" panose="02020603050405020304" pitchFamily="18" charset="0"/>
                </a:rPr>
                <a:t>VALUE</a:t>
              </a:r>
            </a:p>
          </p:txBody>
        </p:sp>
        <p:cxnSp>
          <p:nvCxnSpPr>
            <p:cNvPr id="82" name="Straight Arrow Connector 81">
              <a:extLst>
                <a:ext uri="{FF2B5EF4-FFF2-40B4-BE49-F238E27FC236}">
                  <a16:creationId xmlns:a16="http://schemas.microsoft.com/office/drawing/2014/main" id="{B66FE50E-448D-45C7-9BB2-0DBC7EFAE9A8}"/>
                </a:ext>
              </a:extLst>
            </p:cNvPr>
            <p:cNvCxnSpPr/>
            <p:nvPr/>
          </p:nvCxnSpPr>
          <p:spPr>
            <a:xfrm flipH="1">
              <a:off x="10793461" y="3220327"/>
              <a:ext cx="0" cy="504000"/>
            </a:xfrm>
            <a:prstGeom prst="straightConnector1">
              <a:avLst/>
            </a:prstGeom>
            <a:noFill/>
            <a:ln w="38100" cap="flat" cmpd="sng" algn="ctr">
              <a:solidFill>
                <a:srgbClr val="79B4F0"/>
              </a:solidFill>
              <a:prstDash val="solid"/>
              <a:miter lim="800000"/>
              <a:tailEnd type="stealth" w="lg" len="lg"/>
            </a:ln>
            <a:effectLst/>
          </p:spPr>
        </p:cxnSp>
        <p:cxnSp>
          <p:nvCxnSpPr>
            <p:cNvPr id="83" name="Straight Arrow Connector 82">
              <a:extLst>
                <a:ext uri="{FF2B5EF4-FFF2-40B4-BE49-F238E27FC236}">
                  <a16:creationId xmlns:a16="http://schemas.microsoft.com/office/drawing/2014/main" id="{34CCB825-16EE-40DF-998F-00EE5149074A}"/>
                </a:ext>
              </a:extLst>
            </p:cNvPr>
            <p:cNvCxnSpPr/>
            <p:nvPr/>
          </p:nvCxnSpPr>
          <p:spPr>
            <a:xfrm>
              <a:off x="6199349" y="2194182"/>
              <a:ext cx="571101" cy="255458"/>
            </a:xfrm>
            <a:prstGeom prst="straightConnector1">
              <a:avLst/>
            </a:prstGeom>
            <a:noFill/>
            <a:ln w="38100" cap="flat" cmpd="sng" algn="ctr">
              <a:solidFill>
                <a:srgbClr val="D18316">
                  <a:lumMod val="50000"/>
                </a:srgbClr>
              </a:solidFill>
              <a:prstDash val="solid"/>
              <a:miter lim="800000"/>
              <a:tailEnd type="stealth" w="lg" len="lg"/>
            </a:ln>
            <a:effectLst/>
          </p:spPr>
        </p:cxnSp>
        <p:sp>
          <p:nvSpPr>
            <p:cNvPr id="84" name="Snip Diagonal Corner Rectangle 115">
              <a:extLst>
                <a:ext uri="{FF2B5EF4-FFF2-40B4-BE49-F238E27FC236}">
                  <a16:creationId xmlns:a16="http://schemas.microsoft.com/office/drawing/2014/main" id="{1019B88B-0DE3-4E38-B57B-051471178B2A}"/>
                </a:ext>
              </a:extLst>
            </p:cNvPr>
            <p:cNvSpPr/>
            <p:nvPr/>
          </p:nvSpPr>
          <p:spPr>
            <a:xfrm>
              <a:off x="4881368" y="1313359"/>
              <a:ext cx="1332000" cy="468000"/>
            </a:xfrm>
            <a:prstGeom prst="snip2DiagRect">
              <a:avLst/>
            </a:prstGeom>
            <a:solidFill>
              <a:sysClr val="window" lastClr="FFFFFF"/>
            </a:solidFill>
            <a:ln w="1905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anose="02020603050405020304" pitchFamily="18" charset="0"/>
                </a:rPr>
                <a:t>Labor</a:t>
              </a:r>
            </a:p>
          </p:txBody>
        </p:sp>
        <p:cxnSp>
          <p:nvCxnSpPr>
            <p:cNvPr id="85" name="Straight Arrow Connector 84">
              <a:extLst>
                <a:ext uri="{FF2B5EF4-FFF2-40B4-BE49-F238E27FC236}">
                  <a16:creationId xmlns:a16="http://schemas.microsoft.com/office/drawing/2014/main" id="{AD420A26-3538-4765-9B02-D38BD22B97D2}"/>
                </a:ext>
              </a:extLst>
            </p:cNvPr>
            <p:cNvCxnSpPr/>
            <p:nvPr/>
          </p:nvCxnSpPr>
          <p:spPr>
            <a:xfrm>
              <a:off x="6213368" y="1557087"/>
              <a:ext cx="1022410" cy="781817"/>
            </a:xfrm>
            <a:prstGeom prst="straightConnector1">
              <a:avLst/>
            </a:prstGeom>
            <a:noFill/>
            <a:ln w="38100" cap="flat" cmpd="sng" algn="ctr">
              <a:solidFill>
                <a:srgbClr val="D18316">
                  <a:lumMod val="50000"/>
                </a:srgbClr>
              </a:solidFill>
              <a:prstDash val="solid"/>
              <a:miter lim="800000"/>
              <a:tailEnd type="stealth" w="lg" len="lg"/>
            </a:ln>
            <a:effectLst/>
          </p:spPr>
        </p:cxnSp>
        <p:sp>
          <p:nvSpPr>
            <p:cNvPr id="86" name="Snip Diagonal Corner Rectangle 117">
              <a:extLst>
                <a:ext uri="{FF2B5EF4-FFF2-40B4-BE49-F238E27FC236}">
                  <a16:creationId xmlns:a16="http://schemas.microsoft.com/office/drawing/2014/main" id="{681503B5-2274-428B-B878-7F58D4079B9E}"/>
                </a:ext>
              </a:extLst>
            </p:cNvPr>
            <p:cNvSpPr/>
            <p:nvPr/>
          </p:nvSpPr>
          <p:spPr>
            <a:xfrm>
              <a:off x="4886805" y="1960182"/>
              <a:ext cx="1332000" cy="468000"/>
            </a:xfrm>
            <a:prstGeom prst="snip2DiagRect">
              <a:avLst/>
            </a:prstGeom>
            <a:solidFill>
              <a:sysClr val="window" lastClr="FFFFFF"/>
            </a:solidFill>
            <a:ln w="1905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anose="02020603050405020304" pitchFamily="18" charset="0"/>
                </a:rPr>
                <a:t>Land</a:t>
              </a:r>
            </a:p>
          </p:txBody>
        </p:sp>
        <p:sp>
          <p:nvSpPr>
            <p:cNvPr id="87" name="Regular Pentagon 118">
              <a:extLst>
                <a:ext uri="{FF2B5EF4-FFF2-40B4-BE49-F238E27FC236}">
                  <a16:creationId xmlns:a16="http://schemas.microsoft.com/office/drawing/2014/main" id="{B31B4D2D-F9C4-4BBA-B9C4-5BA4B10C4A1C}"/>
                </a:ext>
              </a:extLst>
            </p:cNvPr>
            <p:cNvSpPr/>
            <p:nvPr/>
          </p:nvSpPr>
          <p:spPr>
            <a:xfrm>
              <a:off x="7302707" y="1346864"/>
              <a:ext cx="2074127" cy="631934"/>
            </a:xfrm>
            <a:prstGeom prst="pentagon">
              <a:avLst/>
            </a:prstGeom>
            <a:solidFill>
              <a:sysClr val="window" lastClr="FFFFFF"/>
            </a:solidFill>
            <a:ln w="19050" cap="flat" cmpd="sng" algn="ctr">
              <a:solidFill>
                <a:srgbClr val="4D3E2F"/>
              </a:solidFill>
              <a:prstDash val="solid"/>
              <a:miter lim="800000"/>
            </a:ln>
            <a:effectLst/>
          </p:spPr>
          <p:txBody>
            <a:bodyPr lIns="0" r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anose="02020603050405020304" pitchFamily="18" charset="0"/>
                </a:rPr>
                <a:t>Local Market</a:t>
              </a:r>
            </a:p>
          </p:txBody>
        </p:sp>
        <p:sp>
          <p:nvSpPr>
            <p:cNvPr id="88" name="Regular Pentagon 119">
              <a:extLst>
                <a:ext uri="{FF2B5EF4-FFF2-40B4-BE49-F238E27FC236}">
                  <a16:creationId xmlns:a16="http://schemas.microsoft.com/office/drawing/2014/main" id="{48AB679E-B743-4D65-A05E-066C9D139C34}"/>
                </a:ext>
              </a:extLst>
            </p:cNvPr>
            <p:cNvSpPr/>
            <p:nvPr/>
          </p:nvSpPr>
          <p:spPr>
            <a:xfrm>
              <a:off x="9956729" y="1927196"/>
              <a:ext cx="1424546" cy="516470"/>
            </a:xfrm>
            <a:prstGeom prst="pentagon">
              <a:avLst/>
            </a:prstGeom>
            <a:solidFill>
              <a:sysClr val="window" lastClr="FFFFFF"/>
            </a:solidFill>
            <a:ln w="1905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anose="02020603050405020304" pitchFamily="18" charset="0"/>
                </a:rPr>
                <a:t>Export</a:t>
              </a:r>
            </a:p>
          </p:txBody>
        </p:sp>
        <p:sp>
          <p:nvSpPr>
            <p:cNvPr id="89" name="Regular Pentagon 120">
              <a:extLst>
                <a:ext uri="{FF2B5EF4-FFF2-40B4-BE49-F238E27FC236}">
                  <a16:creationId xmlns:a16="http://schemas.microsoft.com/office/drawing/2014/main" id="{E3FA9957-0C7B-43CC-A5AF-90ACC37EC90F}"/>
                </a:ext>
              </a:extLst>
            </p:cNvPr>
            <p:cNvSpPr/>
            <p:nvPr/>
          </p:nvSpPr>
          <p:spPr>
            <a:xfrm>
              <a:off x="9843513" y="1213512"/>
              <a:ext cx="1612130" cy="578426"/>
            </a:xfrm>
            <a:prstGeom prst="pentagon">
              <a:avLst/>
            </a:prstGeom>
            <a:solidFill>
              <a:sysClr val="window" lastClr="FFFFFF"/>
            </a:solidFill>
            <a:ln w="1905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anose="02020603050405020304" pitchFamily="18" charset="0"/>
                </a:rPr>
                <a:t>Industry</a:t>
              </a:r>
            </a:p>
          </p:txBody>
        </p:sp>
        <p:cxnSp>
          <p:nvCxnSpPr>
            <p:cNvPr id="90" name="Straight Arrow Connector 89">
              <a:extLst>
                <a:ext uri="{FF2B5EF4-FFF2-40B4-BE49-F238E27FC236}">
                  <a16:creationId xmlns:a16="http://schemas.microsoft.com/office/drawing/2014/main" id="{2CEF8A5E-44D9-456F-96D2-81D5532E43A5}"/>
                </a:ext>
              </a:extLst>
            </p:cNvPr>
            <p:cNvCxnSpPr/>
            <p:nvPr/>
          </p:nvCxnSpPr>
          <p:spPr>
            <a:xfrm flipV="1">
              <a:off x="9173183" y="1607821"/>
              <a:ext cx="809017" cy="729531"/>
            </a:xfrm>
            <a:prstGeom prst="straightConnector1">
              <a:avLst/>
            </a:prstGeom>
            <a:noFill/>
            <a:ln w="38100" cap="flat" cmpd="sng" algn="ctr">
              <a:solidFill>
                <a:srgbClr val="00B050"/>
              </a:solidFill>
              <a:prstDash val="solid"/>
              <a:miter lim="800000"/>
              <a:tailEnd type="stealth" w="lg" len="lg"/>
            </a:ln>
            <a:effectLst/>
          </p:spPr>
        </p:cxnSp>
        <p:cxnSp>
          <p:nvCxnSpPr>
            <p:cNvPr id="91" name="Straight Arrow Connector 90">
              <a:extLst>
                <a:ext uri="{FF2B5EF4-FFF2-40B4-BE49-F238E27FC236}">
                  <a16:creationId xmlns:a16="http://schemas.microsoft.com/office/drawing/2014/main" id="{AB53B364-CBC1-47D3-8A57-D55FFB6D1C25}"/>
                </a:ext>
              </a:extLst>
            </p:cNvPr>
            <p:cNvCxnSpPr/>
            <p:nvPr/>
          </p:nvCxnSpPr>
          <p:spPr>
            <a:xfrm flipV="1">
              <a:off x="9711320" y="2252546"/>
              <a:ext cx="358231" cy="197850"/>
            </a:xfrm>
            <a:prstGeom prst="straightConnector1">
              <a:avLst/>
            </a:prstGeom>
            <a:noFill/>
            <a:ln w="38100" cap="flat" cmpd="sng" algn="ctr">
              <a:solidFill>
                <a:srgbClr val="00B050"/>
              </a:solidFill>
              <a:prstDash val="solid"/>
              <a:miter lim="800000"/>
              <a:tailEnd type="stealth" w="lg" len="lg"/>
            </a:ln>
            <a:effectLst/>
          </p:spPr>
        </p:cxnSp>
        <p:cxnSp>
          <p:nvCxnSpPr>
            <p:cNvPr id="92" name="Straight Arrow Connector 91">
              <a:extLst>
                <a:ext uri="{FF2B5EF4-FFF2-40B4-BE49-F238E27FC236}">
                  <a16:creationId xmlns:a16="http://schemas.microsoft.com/office/drawing/2014/main" id="{832DB097-9AD4-4DC5-9E6B-3EEE19B5E4E2}"/>
                </a:ext>
              </a:extLst>
            </p:cNvPr>
            <p:cNvCxnSpPr/>
            <p:nvPr/>
          </p:nvCxnSpPr>
          <p:spPr>
            <a:xfrm flipH="1" flipV="1">
              <a:off x="8339771" y="1978797"/>
              <a:ext cx="0" cy="360000"/>
            </a:xfrm>
            <a:prstGeom prst="straightConnector1">
              <a:avLst/>
            </a:prstGeom>
            <a:noFill/>
            <a:ln w="38100" cap="flat" cmpd="sng" algn="ctr">
              <a:solidFill>
                <a:srgbClr val="00B050"/>
              </a:solidFill>
              <a:prstDash val="solid"/>
              <a:miter lim="800000"/>
              <a:tailEnd type="stealth" w="lg" len="lg"/>
            </a:ln>
            <a:effectLst/>
          </p:spPr>
        </p:cxnSp>
        <p:cxnSp>
          <p:nvCxnSpPr>
            <p:cNvPr id="93" name="Straight Arrow Connector 92">
              <a:extLst>
                <a:ext uri="{FF2B5EF4-FFF2-40B4-BE49-F238E27FC236}">
                  <a16:creationId xmlns:a16="http://schemas.microsoft.com/office/drawing/2014/main" id="{C30747A8-57C8-4FBA-B581-3A6FAB1F3DDA}"/>
                </a:ext>
              </a:extLst>
            </p:cNvPr>
            <p:cNvCxnSpPr>
              <a:stCxn id="95" idx="2"/>
            </p:cNvCxnSpPr>
            <p:nvPr/>
          </p:nvCxnSpPr>
          <p:spPr>
            <a:xfrm flipH="1">
              <a:off x="8339771" y="1079231"/>
              <a:ext cx="2" cy="267633"/>
            </a:xfrm>
            <a:prstGeom prst="straightConnector1">
              <a:avLst/>
            </a:prstGeom>
            <a:noFill/>
            <a:ln w="38100" cap="flat" cmpd="sng" algn="ctr">
              <a:solidFill>
                <a:srgbClr val="00B050"/>
              </a:solidFill>
              <a:prstDash val="solid"/>
              <a:miter lim="800000"/>
              <a:tailEnd type="stealth" w="lg" len="lg"/>
            </a:ln>
            <a:effectLst/>
          </p:spPr>
        </p:cxnSp>
        <p:sp>
          <p:nvSpPr>
            <p:cNvPr id="94" name="Oval 93">
              <a:extLst>
                <a:ext uri="{FF2B5EF4-FFF2-40B4-BE49-F238E27FC236}">
                  <a16:creationId xmlns:a16="http://schemas.microsoft.com/office/drawing/2014/main" id="{4E314E31-355A-44CB-A656-4734C2C73D67}"/>
                </a:ext>
              </a:extLst>
            </p:cNvPr>
            <p:cNvSpPr/>
            <p:nvPr/>
          </p:nvSpPr>
          <p:spPr>
            <a:xfrm>
              <a:off x="6598143" y="2269172"/>
              <a:ext cx="3471408" cy="665922"/>
            </a:xfrm>
            <a:prstGeom prst="ellipse">
              <a:avLst/>
            </a:prstGeom>
            <a:solidFill>
              <a:srgbClr val="8BAA00">
                <a:lumMod val="20000"/>
                <a:lumOff val="80000"/>
              </a:srgbClr>
            </a:solidFill>
            <a:ln w="19050" cap="flat" cmpd="sng" algn="ctr">
              <a:solidFill>
                <a:srgbClr val="4D3E2F"/>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Agricultural Zones</a:t>
              </a:r>
            </a:p>
          </p:txBody>
        </p:sp>
        <p:sp>
          <p:nvSpPr>
            <p:cNvPr id="95" name="Plaque 94">
              <a:extLst>
                <a:ext uri="{FF2B5EF4-FFF2-40B4-BE49-F238E27FC236}">
                  <a16:creationId xmlns:a16="http://schemas.microsoft.com/office/drawing/2014/main" id="{BDF1FA81-ADFB-4442-BE83-401A2BF7F676}"/>
                </a:ext>
              </a:extLst>
            </p:cNvPr>
            <p:cNvSpPr/>
            <p:nvPr/>
          </p:nvSpPr>
          <p:spPr>
            <a:xfrm>
              <a:off x="7614943" y="577426"/>
              <a:ext cx="1449659" cy="501805"/>
            </a:xfrm>
            <a:prstGeom prst="plaque">
              <a:avLst/>
            </a:prstGeom>
            <a:solidFill>
              <a:sysClr val="window" lastClr="FFFFFF"/>
            </a:solidFill>
            <a:ln w="1905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itchFamily="18" charset="0"/>
                  <a:ea typeface="+mn-ea"/>
                  <a:cs typeface="Times New Roman" pitchFamily="18" charset="0"/>
                </a:rPr>
                <a:t>Import</a:t>
              </a:r>
            </a:p>
          </p:txBody>
        </p:sp>
        <p:sp>
          <p:nvSpPr>
            <p:cNvPr id="96" name="Oval 95">
              <a:extLst>
                <a:ext uri="{FF2B5EF4-FFF2-40B4-BE49-F238E27FC236}">
                  <a16:creationId xmlns:a16="http://schemas.microsoft.com/office/drawing/2014/main" id="{02E60C56-0731-48DC-B8CD-B4F6634C832F}"/>
                </a:ext>
              </a:extLst>
            </p:cNvPr>
            <p:cNvSpPr/>
            <p:nvPr/>
          </p:nvSpPr>
          <p:spPr>
            <a:xfrm>
              <a:off x="7061825" y="5855123"/>
              <a:ext cx="2573664" cy="615377"/>
            </a:xfrm>
            <a:prstGeom prst="ellipse">
              <a:avLst/>
            </a:prstGeom>
            <a:solidFill>
              <a:srgbClr val="8BAA00">
                <a:lumMod val="20000"/>
                <a:lumOff val="80000"/>
              </a:srgbClr>
            </a:solidFill>
            <a:ln w="19050" cap="flat" cmpd="sng" algn="ctr">
              <a:solidFill>
                <a:srgbClr val="4D3E2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Urban Zones</a:t>
              </a:r>
            </a:p>
          </p:txBody>
        </p:sp>
        <p:cxnSp>
          <p:nvCxnSpPr>
            <p:cNvPr id="97" name="Straight Arrow Connector 96">
              <a:extLst>
                <a:ext uri="{FF2B5EF4-FFF2-40B4-BE49-F238E27FC236}">
                  <a16:creationId xmlns:a16="http://schemas.microsoft.com/office/drawing/2014/main" id="{9B740379-5326-4256-8C32-8FB962B5550C}"/>
                </a:ext>
              </a:extLst>
            </p:cNvPr>
            <p:cNvCxnSpPr/>
            <p:nvPr/>
          </p:nvCxnSpPr>
          <p:spPr>
            <a:xfrm rot="5400000" flipH="1" flipV="1">
              <a:off x="9496004" y="757651"/>
              <a:ext cx="5579" cy="237861"/>
            </a:xfrm>
            <a:prstGeom prst="straightConnector1">
              <a:avLst/>
            </a:prstGeom>
            <a:noFill/>
            <a:ln w="38100" cap="flat" cmpd="sng" algn="ctr">
              <a:solidFill>
                <a:srgbClr val="00B050"/>
              </a:solidFill>
              <a:prstDash val="solid"/>
              <a:miter lim="800000"/>
              <a:tailEnd type="stealth" w="lg" len="lg"/>
            </a:ln>
            <a:effectLst/>
          </p:spPr>
        </p:cxnSp>
        <p:cxnSp>
          <p:nvCxnSpPr>
            <p:cNvPr id="98" name="Straight Arrow Connector 97">
              <a:extLst>
                <a:ext uri="{FF2B5EF4-FFF2-40B4-BE49-F238E27FC236}">
                  <a16:creationId xmlns:a16="http://schemas.microsoft.com/office/drawing/2014/main" id="{2D92B135-7617-4E5D-86C8-613FABC1E72E}"/>
                </a:ext>
              </a:extLst>
            </p:cNvPr>
            <p:cNvCxnSpPr/>
            <p:nvPr/>
          </p:nvCxnSpPr>
          <p:spPr>
            <a:xfrm rot="5400000" flipH="1" flipV="1">
              <a:off x="10228840" y="6190333"/>
              <a:ext cx="5579" cy="237861"/>
            </a:xfrm>
            <a:prstGeom prst="straightConnector1">
              <a:avLst/>
            </a:prstGeom>
            <a:noFill/>
            <a:ln w="38100" cap="flat" cmpd="sng" algn="ctr">
              <a:solidFill>
                <a:srgbClr val="79B4F0"/>
              </a:solidFill>
              <a:prstDash val="solid"/>
              <a:miter lim="800000"/>
              <a:tailEnd type="stealth" w="lg" len="lg"/>
            </a:ln>
            <a:effectLst/>
          </p:spPr>
        </p:cxnSp>
        <p:cxnSp>
          <p:nvCxnSpPr>
            <p:cNvPr id="99" name="Straight Arrow Connector 98">
              <a:extLst>
                <a:ext uri="{FF2B5EF4-FFF2-40B4-BE49-F238E27FC236}">
                  <a16:creationId xmlns:a16="http://schemas.microsoft.com/office/drawing/2014/main" id="{D7462449-C416-4AAB-AA8D-2BB473198A63}"/>
                </a:ext>
              </a:extLst>
            </p:cNvPr>
            <p:cNvCxnSpPr/>
            <p:nvPr/>
          </p:nvCxnSpPr>
          <p:spPr>
            <a:xfrm rot="5400000" flipH="1" flipV="1">
              <a:off x="9496004" y="530729"/>
              <a:ext cx="5579" cy="237861"/>
            </a:xfrm>
            <a:prstGeom prst="straightConnector1">
              <a:avLst/>
            </a:prstGeom>
            <a:noFill/>
            <a:ln w="38100" cap="flat" cmpd="sng" algn="ctr">
              <a:solidFill>
                <a:srgbClr val="795837"/>
              </a:solidFill>
              <a:prstDash val="solid"/>
              <a:miter lim="800000"/>
              <a:tailEnd type="stealth" w="lg" len="lg"/>
            </a:ln>
            <a:effectLst/>
          </p:spPr>
        </p:cxnSp>
        <p:sp>
          <p:nvSpPr>
            <p:cNvPr id="100" name="TextBox 99">
              <a:extLst>
                <a:ext uri="{FF2B5EF4-FFF2-40B4-BE49-F238E27FC236}">
                  <a16:creationId xmlns:a16="http://schemas.microsoft.com/office/drawing/2014/main" id="{ADDB6758-9B0D-4223-A34E-E939CD05CF6A}"/>
                </a:ext>
              </a:extLst>
            </p:cNvPr>
            <p:cNvSpPr txBox="1"/>
            <p:nvPr/>
          </p:nvSpPr>
          <p:spPr>
            <a:xfrm>
              <a:off x="10279659" y="6159938"/>
              <a:ext cx="1231407" cy="3606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D3E2F"/>
                  </a:solidFill>
                  <a:effectLst/>
                  <a:uLnTx/>
                  <a:uFillTx/>
                  <a:latin typeface="Times New Roman" panose="02020603050405020304" pitchFamily="18" charset="0"/>
                  <a:cs typeface="Times New Roman" panose="02020603050405020304" pitchFamily="18" charset="0"/>
                </a:rPr>
                <a:t>Water flow</a:t>
              </a:r>
            </a:p>
          </p:txBody>
        </p:sp>
        <p:sp>
          <p:nvSpPr>
            <p:cNvPr id="101" name="TextBox 100">
              <a:extLst>
                <a:ext uri="{FF2B5EF4-FFF2-40B4-BE49-F238E27FC236}">
                  <a16:creationId xmlns:a16="http://schemas.microsoft.com/office/drawing/2014/main" id="{3BECF192-253E-4AC1-98F7-8A55526EF60A}"/>
                </a:ext>
              </a:extLst>
            </p:cNvPr>
            <p:cNvSpPr txBox="1"/>
            <p:nvPr/>
          </p:nvSpPr>
          <p:spPr>
            <a:xfrm>
              <a:off x="9546823" y="718564"/>
              <a:ext cx="1938724" cy="3606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D3E2F"/>
                  </a:solidFill>
                  <a:effectLst/>
                  <a:uLnTx/>
                  <a:uFillTx/>
                  <a:latin typeface="Times New Roman" panose="02020603050405020304" pitchFamily="18" charset="0"/>
                  <a:cs typeface="Times New Roman" panose="02020603050405020304" pitchFamily="18" charset="0"/>
                </a:rPr>
                <a:t>Agriculture output</a:t>
              </a:r>
            </a:p>
          </p:txBody>
        </p:sp>
        <p:sp>
          <p:nvSpPr>
            <p:cNvPr id="102" name="TextBox 101">
              <a:extLst>
                <a:ext uri="{FF2B5EF4-FFF2-40B4-BE49-F238E27FC236}">
                  <a16:creationId xmlns:a16="http://schemas.microsoft.com/office/drawing/2014/main" id="{EE23DA3A-367A-47F6-B6E2-C9A788221C93}"/>
                </a:ext>
              </a:extLst>
            </p:cNvPr>
            <p:cNvSpPr txBox="1"/>
            <p:nvPr/>
          </p:nvSpPr>
          <p:spPr>
            <a:xfrm>
              <a:off x="9546822" y="492690"/>
              <a:ext cx="1819154" cy="3606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D3E2F"/>
                  </a:solidFill>
                  <a:effectLst/>
                  <a:uLnTx/>
                  <a:uFillTx/>
                  <a:latin typeface="Times New Roman" panose="02020603050405020304" pitchFamily="18" charset="0"/>
                  <a:cs typeface="Times New Roman" panose="02020603050405020304" pitchFamily="18" charset="0"/>
                </a:rPr>
                <a:t>Agriculture input</a:t>
              </a:r>
            </a:p>
          </p:txBody>
        </p:sp>
        <p:sp>
          <p:nvSpPr>
            <p:cNvPr id="103" name="Rounded Rectangle 140">
              <a:extLst>
                <a:ext uri="{FF2B5EF4-FFF2-40B4-BE49-F238E27FC236}">
                  <a16:creationId xmlns:a16="http://schemas.microsoft.com/office/drawing/2014/main" id="{A4896B5E-0A73-4999-A9A2-66B1CFC4B9DA}"/>
                </a:ext>
              </a:extLst>
            </p:cNvPr>
            <p:cNvSpPr/>
            <p:nvPr/>
          </p:nvSpPr>
          <p:spPr>
            <a:xfrm>
              <a:off x="6573969" y="4660391"/>
              <a:ext cx="3176625" cy="661682"/>
            </a:xfrm>
            <a:prstGeom prst="roundRect">
              <a:avLst>
                <a:gd name="adj" fmla="val 32638"/>
              </a:avLst>
            </a:prstGeom>
            <a:solidFill>
              <a:srgbClr val="FF99FF"/>
            </a:solidFill>
            <a:ln w="19050" cap="flat" cmpd="sng" algn="ctr">
              <a:solidFill>
                <a:srgbClr val="4D3E2F"/>
              </a:solidFill>
              <a:prstDash val="solid"/>
              <a:miter lim="800000"/>
            </a:ln>
            <a:effectLst/>
          </p:spPr>
          <p:txBody>
            <a:bodyPr lIns="0" rIns="0"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Wastewater Treatment</a:t>
              </a:r>
              <a:r>
                <a:rPr kumimoji="0" lang="he-IL"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 </a:t>
              </a: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 </a:t>
              </a:r>
              <a:r>
                <a:rPr kumimoji="0" lang="en-US" sz="1600" b="1"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RWRM</a:t>
              </a:r>
            </a:p>
          </p:txBody>
        </p:sp>
        <p:cxnSp>
          <p:nvCxnSpPr>
            <p:cNvPr id="104" name="Straight Arrow Connector 103">
              <a:extLst>
                <a:ext uri="{FF2B5EF4-FFF2-40B4-BE49-F238E27FC236}">
                  <a16:creationId xmlns:a16="http://schemas.microsoft.com/office/drawing/2014/main" id="{02262614-143D-4EE7-AC6A-D173E7EF87F7}"/>
                </a:ext>
              </a:extLst>
            </p:cNvPr>
            <p:cNvCxnSpPr>
              <a:cxnSpLocks/>
            </p:cNvCxnSpPr>
            <p:nvPr/>
          </p:nvCxnSpPr>
          <p:spPr>
            <a:xfrm flipV="1">
              <a:off x="8339771" y="2935094"/>
              <a:ext cx="10901" cy="1714780"/>
            </a:xfrm>
            <a:prstGeom prst="straightConnector1">
              <a:avLst/>
            </a:prstGeom>
            <a:noFill/>
            <a:ln w="38100" cap="flat" cmpd="sng" algn="ctr">
              <a:solidFill>
                <a:srgbClr val="79B4F0"/>
              </a:solidFill>
              <a:prstDash val="solid"/>
              <a:miter lim="800000"/>
              <a:tailEnd type="stealth" w="lg" len="lg"/>
            </a:ln>
            <a:effectLst/>
          </p:spPr>
        </p:cxnSp>
        <p:sp>
          <p:nvSpPr>
            <p:cNvPr id="105" name="TextBox 104">
              <a:extLst>
                <a:ext uri="{FF2B5EF4-FFF2-40B4-BE49-F238E27FC236}">
                  <a16:creationId xmlns:a16="http://schemas.microsoft.com/office/drawing/2014/main" id="{AC2ADB15-16C2-4B8A-A2BF-75D1535DD9E2}"/>
                </a:ext>
              </a:extLst>
            </p:cNvPr>
            <p:cNvSpPr txBox="1"/>
            <p:nvPr/>
          </p:nvSpPr>
          <p:spPr>
            <a:xfrm>
              <a:off x="10143103" y="2954009"/>
              <a:ext cx="1273462" cy="418981"/>
            </a:xfrm>
            <a:prstGeom prst="rect">
              <a:avLst/>
            </a:prstGeom>
            <a:solidFill>
              <a:sysClr val="window" lastClr="FFFFFF">
                <a:lumMod val="95000"/>
              </a:sysClr>
            </a:solidFill>
            <a:ln w="19050">
              <a:solidFill>
                <a:srgbClr val="4D3E2F"/>
              </a:solidFill>
            </a:ln>
          </p:spPr>
          <p:txBody>
            <a:bodyPr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cs typeface="Times New Roman" pitchFamily="18" charset="0"/>
                </a:rPr>
                <a:t>Precipitation</a:t>
              </a:r>
              <a:endParaRPr kumimoji="0" lang="en-US" sz="1600" b="0" i="0" u="none" strike="noStrike" kern="0" cap="none" spc="0" normalizeH="0" baseline="-25000" noProof="0" dirty="0">
                <a:ln>
                  <a:noFill/>
                </a:ln>
                <a:solidFill>
                  <a:srgbClr val="4D3E2F"/>
                </a:solidFill>
                <a:effectLst/>
                <a:uLnTx/>
                <a:uFillTx/>
                <a:latin typeface="Times New Roman" pitchFamily="18" charset="0"/>
                <a:cs typeface="Times New Roman" pitchFamily="18" charset="0"/>
              </a:endParaRPr>
            </a:p>
          </p:txBody>
        </p:sp>
        <p:cxnSp>
          <p:nvCxnSpPr>
            <p:cNvPr id="106" name="Straight Arrow Connector 105">
              <a:extLst>
                <a:ext uri="{FF2B5EF4-FFF2-40B4-BE49-F238E27FC236}">
                  <a16:creationId xmlns:a16="http://schemas.microsoft.com/office/drawing/2014/main" id="{5E5CAEBE-3BA4-4453-888D-DAAFA1277D28}"/>
                </a:ext>
              </a:extLst>
            </p:cNvPr>
            <p:cNvCxnSpPr/>
            <p:nvPr/>
          </p:nvCxnSpPr>
          <p:spPr>
            <a:xfrm flipV="1">
              <a:off x="6001838" y="2762517"/>
              <a:ext cx="790591" cy="1591375"/>
            </a:xfrm>
            <a:prstGeom prst="straightConnector1">
              <a:avLst/>
            </a:prstGeom>
            <a:noFill/>
            <a:ln w="38100" cap="flat" cmpd="sng" algn="ctr">
              <a:solidFill>
                <a:srgbClr val="79B4F0"/>
              </a:solidFill>
              <a:prstDash val="solid"/>
              <a:miter lim="800000"/>
              <a:tailEnd type="stealth" w="lg" len="lg"/>
            </a:ln>
            <a:effectLst/>
          </p:spPr>
        </p:cxnSp>
        <p:cxnSp>
          <p:nvCxnSpPr>
            <p:cNvPr id="135" name="Straight Arrow Connector 134">
              <a:extLst>
                <a:ext uri="{FF2B5EF4-FFF2-40B4-BE49-F238E27FC236}">
                  <a16:creationId xmlns:a16="http://schemas.microsoft.com/office/drawing/2014/main" id="{66A422D1-8068-4832-8B83-D7F3D0C9A80C}"/>
                </a:ext>
              </a:extLst>
            </p:cNvPr>
            <p:cNvCxnSpPr/>
            <p:nvPr/>
          </p:nvCxnSpPr>
          <p:spPr>
            <a:xfrm flipV="1">
              <a:off x="9282442" y="4094921"/>
              <a:ext cx="0" cy="540000"/>
            </a:xfrm>
            <a:prstGeom prst="straightConnector1">
              <a:avLst/>
            </a:prstGeom>
            <a:noFill/>
            <a:ln w="38100" cap="flat" cmpd="sng" algn="ctr">
              <a:solidFill>
                <a:srgbClr val="79B4F0"/>
              </a:solidFill>
              <a:prstDash val="solid"/>
              <a:miter lim="800000"/>
              <a:tailEnd type="stealth" w="lg" len="lg"/>
            </a:ln>
            <a:effectLst/>
          </p:spPr>
        </p:cxnSp>
        <p:sp>
          <p:nvSpPr>
            <p:cNvPr id="138" name="Oval 137">
              <a:extLst>
                <a:ext uri="{FF2B5EF4-FFF2-40B4-BE49-F238E27FC236}">
                  <a16:creationId xmlns:a16="http://schemas.microsoft.com/office/drawing/2014/main" id="{BCA7DD24-026F-4C96-910A-DC4FF15AFCDD}"/>
                </a:ext>
              </a:extLst>
            </p:cNvPr>
            <p:cNvSpPr/>
            <p:nvPr/>
          </p:nvSpPr>
          <p:spPr>
            <a:xfrm>
              <a:off x="8364444" y="3581702"/>
              <a:ext cx="1791074" cy="507181"/>
            </a:xfrm>
            <a:prstGeom prst="ellipse">
              <a:avLst/>
            </a:prstGeom>
            <a:solidFill>
              <a:srgbClr val="8BAA00">
                <a:lumMod val="20000"/>
                <a:lumOff val="80000"/>
              </a:srgbClr>
            </a:solidFill>
            <a:ln w="19050" cap="flat" cmpd="sng" algn="ctr">
              <a:solidFill>
                <a:srgbClr val="4D3E2F"/>
              </a:solidFill>
              <a:prstDash val="solid"/>
              <a:miter lim="800000"/>
            </a:ln>
            <a:effectLst/>
          </p:spPr>
          <p:txBody>
            <a:bodyPr wrap="square"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Environment</a:t>
              </a:r>
            </a:p>
          </p:txBody>
        </p:sp>
        <p:sp>
          <p:nvSpPr>
            <p:cNvPr id="145" name="Rounded Rectangle 107">
              <a:extLst>
                <a:ext uri="{FF2B5EF4-FFF2-40B4-BE49-F238E27FC236}">
                  <a16:creationId xmlns:a16="http://schemas.microsoft.com/office/drawing/2014/main" id="{3B9DE4FA-EA7E-453B-B9C3-F29D231C553D}"/>
                </a:ext>
              </a:extLst>
            </p:cNvPr>
            <p:cNvSpPr/>
            <p:nvPr/>
          </p:nvSpPr>
          <p:spPr>
            <a:xfrm>
              <a:off x="4878162" y="4275761"/>
              <a:ext cx="1340642" cy="926482"/>
            </a:xfrm>
            <a:prstGeom prst="roundRect">
              <a:avLst>
                <a:gd name="adj" fmla="val 26092"/>
              </a:avLst>
            </a:prstGeom>
            <a:solidFill>
              <a:sysClr val="window" lastClr="FFFFFF"/>
            </a:solidFill>
            <a:ln w="19050" cap="flat" cmpd="sng" algn="ctr">
              <a:solidFill>
                <a:srgbClr val="4D3E2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D3E2F"/>
                  </a:solidFill>
                  <a:effectLst/>
                  <a:uLnTx/>
                  <a:uFillTx/>
                  <a:latin typeface="Times New Roman" panose="02020603050405020304" pitchFamily="18" charset="0"/>
                  <a:ea typeface="+mn-ea"/>
                  <a:cs typeface="Times New Roman" pitchFamily="18" charset="0"/>
                </a:rPr>
                <a:t>Desalination</a:t>
              </a:r>
            </a:p>
          </p:txBody>
        </p:sp>
        <p:cxnSp>
          <p:nvCxnSpPr>
            <p:cNvPr id="146" name="Straight Arrow Connector 145">
              <a:extLst>
                <a:ext uri="{FF2B5EF4-FFF2-40B4-BE49-F238E27FC236}">
                  <a16:creationId xmlns:a16="http://schemas.microsoft.com/office/drawing/2014/main" id="{83623093-F440-4965-8367-9FBF56906B7C}"/>
                </a:ext>
              </a:extLst>
            </p:cNvPr>
            <p:cNvCxnSpPr>
              <a:stCxn id="79" idx="1"/>
            </p:cNvCxnSpPr>
            <p:nvPr/>
          </p:nvCxnSpPr>
          <p:spPr>
            <a:xfrm flipH="1" flipV="1">
              <a:off x="9674871" y="4062152"/>
              <a:ext cx="543874" cy="378680"/>
            </a:xfrm>
            <a:prstGeom prst="straightConnector1">
              <a:avLst/>
            </a:prstGeom>
            <a:noFill/>
            <a:ln w="38100" cap="flat" cmpd="sng" algn="ctr">
              <a:solidFill>
                <a:srgbClr val="79B4F0"/>
              </a:solidFill>
              <a:prstDash val="solid"/>
              <a:miter lim="800000"/>
              <a:tailEnd type="stealth" w="lg" len="lg"/>
            </a:ln>
            <a:effectLst/>
          </p:spPr>
        </p:cxnSp>
      </p:grpSp>
      <p:sp>
        <p:nvSpPr>
          <p:cNvPr id="147" name="Content Placeholder 2">
            <a:extLst>
              <a:ext uri="{FF2B5EF4-FFF2-40B4-BE49-F238E27FC236}">
                <a16:creationId xmlns:a16="http://schemas.microsoft.com/office/drawing/2014/main" id="{B4B673EB-BCDB-43A5-9179-589E55BA55BB}"/>
              </a:ext>
            </a:extLst>
          </p:cNvPr>
          <p:cNvSpPr txBox="1">
            <a:spLocks/>
          </p:cNvSpPr>
          <p:nvPr/>
        </p:nvSpPr>
        <p:spPr>
          <a:xfrm>
            <a:off x="83891" y="773576"/>
            <a:ext cx="5255834" cy="5077991"/>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20000"/>
              </a:lnSpc>
              <a:buNone/>
            </a:pPr>
            <a:r>
              <a:rPr lang="en-US" sz="2800" b="1" dirty="0">
                <a:solidFill>
                  <a:srgbClr val="0070C0"/>
                </a:solidFill>
              </a:rPr>
              <a:t>M</a:t>
            </a:r>
            <a:r>
              <a:rPr lang="en-US" dirty="0"/>
              <a:t>ulti </a:t>
            </a:r>
            <a:r>
              <a:rPr lang="en-US" sz="2800" b="1" dirty="0">
                <a:solidFill>
                  <a:srgbClr val="0070C0"/>
                </a:solidFill>
              </a:rPr>
              <a:t>Y</a:t>
            </a:r>
            <a:r>
              <a:rPr lang="en-US" dirty="0"/>
              <a:t>ear </a:t>
            </a:r>
            <a:r>
              <a:rPr lang="en-US" sz="2800" b="1" dirty="0">
                <a:solidFill>
                  <a:srgbClr val="0070C0"/>
                </a:solidFill>
              </a:rPr>
              <a:t>W</a:t>
            </a:r>
            <a:r>
              <a:rPr lang="en-US" dirty="0"/>
              <a:t>ater </a:t>
            </a:r>
            <a:r>
              <a:rPr lang="en-US" sz="2800" b="1" dirty="0">
                <a:solidFill>
                  <a:srgbClr val="0070C0"/>
                </a:solidFill>
              </a:rPr>
              <a:t>A</a:t>
            </a:r>
            <a:r>
              <a:rPr lang="en-US" dirty="0"/>
              <a:t>llocation </a:t>
            </a:r>
            <a:r>
              <a:rPr lang="en-US" sz="2800" b="1" dirty="0">
                <a:solidFill>
                  <a:srgbClr val="0070C0"/>
                </a:solidFill>
              </a:rPr>
              <a:t>S</a:t>
            </a:r>
            <a:r>
              <a:rPr lang="en-US" dirty="0"/>
              <a:t>ystem: </a:t>
            </a:r>
            <a:r>
              <a:rPr lang="en-US" sz="2000" dirty="0"/>
              <a:t>Dynamic hydro-economic model of Israel’s water economy </a:t>
            </a:r>
          </a:p>
          <a:p>
            <a:pPr marL="0" indent="0">
              <a:lnSpc>
                <a:spcPct val="120000"/>
              </a:lnSpc>
              <a:buNone/>
            </a:pPr>
            <a:r>
              <a:rPr lang="en-US" sz="2800" b="1" dirty="0">
                <a:solidFill>
                  <a:srgbClr val="00B050"/>
                </a:solidFill>
              </a:rPr>
              <a:t>V</a:t>
            </a:r>
            <a:r>
              <a:rPr lang="en-US" dirty="0"/>
              <a:t>egetative </a:t>
            </a:r>
            <a:r>
              <a:rPr lang="en-US" sz="2800" b="1" dirty="0">
                <a:solidFill>
                  <a:srgbClr val="00B050"/>
                </a:solidFill>
              </a:rPr>
              <a:t>A</a:t>
            </a:r>
            <a:r>
              <a:rPr lang="en-US" dirty="0"/>
              <a:t>griculture </a:t>
            </a:r>
            <a:r>
              <a:rPr lang="en-US" sz="2800" b="1" dirty="0">
                <a:solidFill>
                  <a:srgbClr val="00B050"/>
                </a:solidFill>
              </a:rPr>
              <a:t>L</a:t>
            </a:r>
            <a:r>
              <a:rPr lang="en-US" dirty="0"/>
              <a:t>and </a:t>
            </a:r>
            <a:r>
              <a:rPr lang="en-US" sz="2800" b="1" dirty="0">
                <a:solidFill>
                  <a:srgbClr val="00B050"/>
                </a:solidFill>
              </a:rPr>
              <a:t>U</a:t>
            </a:r>
            <a:r>
              <a:rPr lang="en-US" dirty="0"/>
              <a:t>se </a:t>
            </a:r>
            <a:r>
              <a:rPr lang="en-US" sz="3000" b="1" dirty="0">
                <a:solidFill>
                  <a:srgbClr val="00B050"/>
                </a:solidFill>
              </a:rPr>
              <a:t>E</a:t>
            </a:r>
            <a:r>
              <a:rPr lang="en-US" dirty="0"/>
              <a:t>conomics: </a:t>
            </a:r>
            <a:r>
              <a:rPr lang="en-US" sz="2000" dirty="0"/>
              <a:t>Static model of Israel’s vegetative agriculture </a:t>
            </a:r>
          </a:p>
          <a:p>
            <a:pPr marL="0" indent="0">
              <a:lnSpc>
                <a:spcPct val="120000"/>
              </a:lnSpc>
              <a:buNone/>
            </a:pPr>
            <a:r>
              <a:rPr lang="en-US" sz="3000" b="1" dirty="0">
                <a:solidFill>
                  <a:schemeClr val="accent4"/>
                </a:solidFill>
              </a:rPr>
              <a:t>R</a:t>
            </a:r>
            <a:r>
              <a:rPr lang="en-US" dirty="0"/>
              <a:t>egional </a:t>
            </a:r>
            <a:r>
              <a:rPr lang="en-US" sz="3000" b="1" dirty="0">
                <a:solidFill>
                  <a:schemeClr val="accent4"/>
                </a:solidFill>
              </a:rPr>
              <a:t>W</a:t>
            </a:r>
            <a:r>
              <a:rPr lang="en-US" dirty="0"/>
              <a:t>ater </a:t>
            </a:r>
            <a:r>
              <a:rPr lang="en-US" sz="3000" b="1" dirty="0">
                <a:solidFill>
                  <a:schemeClr val="accent4"/>
                </a:solidFill>
              </a:rPr>
              <a:t>R</a:t>
            </a:r>
            <a:r>
              <a:rPr lang="en-US" dirty="0"/>
              <a:t>euse </a:t>
            </a:r>
            <a:r>
              <a:rPr lang="en-US" sz="3000" b="1" dirty="0">
                <a:solidFill>
                  <a:schemeClr val="accent4"/>
                </a:solidFill>
              </a:rPr>
              <a:t>M</a:t>
            </a:r>
            <a:r>
              <a:rPr lang="en-US" dirty="0"/>
              <a:t>odel: </a:t>
            </a:r>
            <a:r>
              <a:rPr lang="en-US" sz="2000" dirty="0"/>
              <a:t>linear cost-minimization model subject to quality criteria</a:t>
            </a:r>
            <a:endParaRPr lang="en-US" dirty="0"/>
          </a:p>
        </p:txBody>
      </p:sp>
      <p:sp>
        <p:nvSpPr>
          <p:cNvPr id="50" name="TextBox 49">
            <a:extLst>
              <a:ext uri="{FF2B5EF4-FFF2-40B4-BE49-F238E27FC236}">
                <a16:creationId xmlns:a16="http://schemas.microsoft.com/office/drawing/2014/main" id="{5AF099F6-FD9F-4DB3-8DCE-C7616F1C5B19}"/>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22076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wipe(left)">
                                      <p:cBhvr>
                                        <p:cTn id="7" dur="5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wipe(left)">
                                      <p:cBhvr>
                                        <p:cTn id="12" dur="5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wipe(left)">
                                      <p:cBhvr>
                                        <p:cTn id="17" dur="500"/>
                                        <p:tgtEl>
                                          <p:spTgt spid="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esh water system.emf"/>
          <p:cNvPicPr/>
          <p:nvPr/>
        </p:nvPicPr>
        <p:blipFill>
          <a:blip r:embed="rId3" cstate="print"/>
          <a:stretch>
            <a:fillRect/>
          </a:stretch>
        </p:blipFill>
        <p:spPr>
          <a:xfrm>
            <a:off x="157425" y="1325536"/>
            <a:ext cx="3359682" cy="5181874"/>
          </a:xfrm>
          <a:prstGeom prst="rect">
            <a:avLst/>
          </a:prstGeom>
          <a:solidFill>
            <a:schemeClr val="bg1"/>
          </a:solidFill>
          <a:ln>
            <a:solidFill>
              <a:schemeClr val="tx1"/>
            </a:solidFill>
          </a:ln>
        </p:spPr>
      </p:pic>
      <p:sp>
        <p:nvSpPr>
          <p:cNvPr id="9" name="Rectangle 8"/>
          <p:cNvSpPr/>
          <p:nvPr/>
        </p:nvSpPr>
        <p:spPr>
          <a:xfrm>
            <a:off x="146905" y="872851"/>
            <a:ext cx="3377590" cy="629208"/>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aste water Ag.emf"/>
          <p:cNvPicPr/>
          <p:nvPr/>
        </p:nvPicPr>
        <p:blipFill>
          <a:blip r:embed="rId4" cstate="print"/>
          <a:stretch>
            <a:fillRect/>
          </a:stretch>
        </p:blipFill>
        <p:spPr>
          <a:xfrm>
            <a:off x="7201029" y="1325537"/>
            <a:ext cx="3339627" cy="5181874"/>
          </a:xfrm>
          <a:prstGeom prst="rect">
            <a:avLst/>
          </a:prstGeom>
          <a:solidFill>
            <a:schemeClr val="bg1"/>
          </a:solidFill>
          <a:ln>
            <a:solidFill>
              <a:schemeClr val="tx1"/>
            </a:solidFill>
          </a:ln>
        </p:spPr>
      </p:pic>
      <p:sp>
        <p:nvSpPr>
          <p:cNvPr id="11" name="Rectangle 10"/>
          <p:cNvSpPr/>
          <p:nvPr/>
        </p:nvSpPr>
        <p:spPr>
          <a:xfrm>
            <a:off x="7190512" y="872851"/>
            <a:ext cx="3347460" cy="629208"/>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Fresh and Brackish Ag.emf"/>
          <p:cNvPicPr/>
          <p:nvPr/>
        </p:nvPicPr>
        <p:blipFill>
          <a:blip r:embed="rId5" cstate="print"/>
          <a:stretch>
            <a:fillRect/>
          </a:stretch>
        </p:blipFill>
        <p:spPr>
          <a:xfrm>
            <a:off x="3689714" y="1325537"/>
            <a:ext cx="3339627" cy="5181874"/>
          </a:xfrm>
          <a:prstGeom prst="rect">
            <a:avLst/>
          </a:prstGeom>
          <a:solidFill>
            <a:schemeClr val="bg1"/>
          </a:solidFill>
          <a:ln>
            <a:solidFill>
              <a:schemeClr val="tx1"/>
            </a:solidFill>
          </a:ln>
        </p:spPr>
      </p:pic>
      <p:sp>
        <p:nvSpPr>
          <p:cNvPr id="13" name="TextBox 12"/>
          <p:cNvSpPr txBox="1"/>
          <p:nvPr/>
        </p:nvSpPr>
        <p:spPr>
          <a:xfrm>
            <a:off x="158403" y="970465"/>
            <a:ext cx="3359682" cy="461869"/>
          </a:xfrm>
          <a:prstGeom prst="rect">
            <a:avLst/>
          </a:prstGeom>
          <a:noFill/>
          <a:ln>
            <a:noFill/>
          </a:ln>
        </p:spPr>
        <p:txBody>
          <a:bodyPr wrap="square" rtlCol="0">
            <a:spAutoFit/>
          </a:bodyPr>
          <a:lstStyle/>
          <a:p>
            <a:pPr algn="ctr"/>
            <a:r>
              <a:rPr lang="en-US" dirty="0"/>
              <a:t>Freshwater System</a:t>
            </a:r>
          </a:p>
        </p:txBody>
      </p:sp>
      <p:sp>
        <p:nvSpPr>
          <p:cNvPr id="14" name="TextBox 13"/>
          <p:cNvSpPr txBox="1"/>
          <p:nvPr/>
        </p:nvSpPr>
        <p:spPr>
          <a:xfrm>
            <a:off x="3678641" y="872851"/>
            <a:ext cx="3359682" cy="80827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Freshwater + Non-freshwater - Agriculture</a:t>
            </a:r>
          </a:p>
        </p:txBody>
      </p:sp>
      <p:sp>
        <p:nvSpPr>
          <p:cNvPr id="15" name="TextBox 14"/>
          <p:cNvSpPr txBox="1"/>
          <p:nvPr/>
        </p:nvSpPr>
        <p:spPr>
          <a:xfrm>
            <a:off x="7212525" y="956521"/>
            <a:ext cx="3359682" cy="461869"/>
          </a:xfrm>
          <a:prstGeom prst="rect">
            <a:avLst/>
          </a:prstGeom>
          <a:noFill/>
          <a:ln>
            <a:noFill/>
          </a:ln>
        </p:spPr>
        <p:txBody>
          <a:bodyPr wrap="square" rtlCol="0">
            <a:spAutoFit/>
          </a:bodyPr>
          <a:lstStyle/>
          <a:p>
            <a:pPr algn="ctr"/>
            <a:r>
              <a:rPr lang="en-US" dirty="0"/>
              <a:t>Wastewater System</a:t>
            </a:r>
          </a:p>
        </p:txBody>
      </p:sp>
      <p:sp>
        <p:nvSpPr>
          <p:cNvPr id="18" name="Title 1"/>
          <p:cNvSpPr>
            <a:spLocks noGrp="1"/>
          </p:cNvSpPr>
          <p:nvPr>
            <p:ph type="title" idx="4294967295"/>
          </p:nvPr>
        </p:nvSpPr>
        <p:spPr>
          <a:xfrm>
            <a:off x="1391369" y="-136620"/>
            <a:ext cx="9371949" cy="832535"/>
          </a:xfrm>
        </p:spPr>
        <p:txBody>
          <a:bodyPr/>
          <a:lstStyle/>
          <a:p>
            <a:pPr algn="ctr"/>
            <a:r>
              <a:rPr lang="en-US" b="1" dirty="0"/>
              <a:t>MYWAS – Water-Sector Topology</a:t>
            </a:r>
          </a:p>
        </p:txBody>
      </p:sp>
      <p:pic>
        <p:nvPicPr>
          <p:cNvPr id="16" name="Picture 15"/>
          <p:cNvPicPr/>
          <p:nvPr/>
        </p:nvPicPr>
        <p:blipFill>
          <a:blip r:embed="rId6" cstate="print"/>
          <a:srcRect/>
          <a:stretch>
            <a:fillRect/>
          </a:stretch>
        </p:blipFill>
        <p:spPr bwMode="auto">
          <a:xfrm>
            <a:off x="10763318" y="3332093"/>
            <a:ext cx="1298708" cy="3210154"/>
          </a:xfrm>
          <a:prstGeom prst="rect">
            <a:avLst/>
          </a:prstGeom>
          <a:noFill/>
          <a:ln w="9525">
            <a:solidFill>
              <a:schemeClr val="tx1"/>
            </a:solidFill>
            <a:miter lim="800000"/>
            <a:headEnd/>
            <a:tailEnd/>
          </a:ln>
        </p:spPr>
      </p:pic>
      <p:pic>
        <p:nvPicPr>
          <p:cNvPr id="17" name="Picture 71" descr="עותק של mekorot_better_Gradien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734006" y="261255"/>
            <a:ext cx="1348305" cy="297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5D5B4F69-CA71-4E29-A3E8-8A5E0A408906}"/>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238695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idx="4294967295"/>
          </p:nvPr>
        </p:nvSpPr>
        <p:spPr>
          <a:xfrm>
            <a:off x="1434913" y="-114318"/>
            <a:ext cx="9371949" cy="727635"/>
          </a:xfrm>
        </p:spPr>
        <p:txBody>
          <a:bodyPr/>
          <a:lstStyle/>
          <a:p>
            <a:pPr algn="ctr"/>
            <a:r>
              <a:rPr lang="en-US" b="1" dirty="0"/>
              <a:t>VALUE – Agricultural Sector, Water Use (2019)</a:t>
            </a:r>
          </a:p>
        </p:txBody>
      </p:sp>
      <p:pic>
        <p:nvPicPr>
          <p:cNvPr id="2051" name="Picture 3"/>
          <p:cNvPicPr preferRelativeResize="0">
            <a:picLocks noChangeArrowheads="1"/>
          </p:cNvPicPr>
          <p:nvPr/>
        </p:nvPicPr>
        <p:blipFill>
          <a:blip r:embed="rId3" cstate="print"/>
          <a:srcRect/>
          <a:stretch>
            <a:fillRect/>
          </a:stretch>
        </p:blipFill>
        <p:spPr bwMode="auto">
          <a:xfrm>
            <a:off x="1956816" y="777240"/>
            <a:ext cx="8366760" cy="5733288"/>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F0D34545-B43C-4A5A-9AA6-6C80FD22FAB7}"/>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15367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081" y="195368"/>
            <a:ext cx="9371949" cy="1183566"/>
          </a:xfrm>
        </p:spPr>
        <p:txBody>
          <a:bodyPr anchor="t"/>
          <a:lstStyle/>
          <a:p>
            <a:pPr algn="ctr"/>
            <a:r>
              <a:rPr lang="en-US" b="1" dirty="0"/>
              <a:t>Water-Salinity Production Functions</a:t>
            </a:r>
          </a:p>
        </p:txBody>
      </p:sp>
      <p:sp>
        <p:nvSpPr>
          <p:cNvPr id="3" name="Content Placeholder 2"/>
          <p:cNvSpPr>
            <a:spLocks noGrp="1"/>
          </p:cNvSpPr>
          <p:nvPr>
            <p:ph idx="4294967295"/>
          </p:nvPr>
        </p:nvSpPr>
        <p:spPr>
          <a:xfrm>
            <a:off x="914519" y="689176"/>
            <a:ext cx="9534200" cy="725963"/>
          </a:xfrm>
        </p:spPr>
        <p:txBody>
          <a:bodyPr>
            <a:normAutofit/>
          </a:bodyPr>
          <a:lstStyle/>
          <a:p>
            <a:pPr>
              <a:lnSpc>
                <a:spcPct val="150000"/>
              </a:lnSpc>
              <a:buNone/>
            </a:pPr>
            <a:r>
              <a:rPr lang="en-US" sz="2400" dirty="0"/>
              <a:t>(Shani et al. 2007; Kan, Schwabe &amp; Knapp 2002)</a:t>
            </a:r>
          </a:p>
          <a:p>
            <a:pPr algn="l">
              <a:lnSpc>
                <a:spcPct val="150000"/>
              </a:lnSpc>
            </a:pPr>
            <a:endParaRPr lang="en-US" sz="2400" dirty="0"/>
          </a:p>
        </p:txBody>
      </p:sp>
      <p:pic>
        <p:nvPicPr>
          <p:cNvPr id="1061" name="Picture 37"/>
          <p:cNvPicPr>
            <a:picLocks noChangeAspect="1" noChangeArrowheads="1"/>
          </p:cNvPicPr>
          <p:nvPr/>
        </p:nvPicPr>
        <p:blipFill>
          <a:blip r:embed="rId3" cstate="print"/>
          <a:srcRect/>
          <a:stretch>
            <a:fillRect/>
          </a:stretch>
        </p:blipFill>
        <p:spPr bwMode="auto">
          <a:xfrm>
            <a:off x="1018917" y="1883689"/>
            <a:ext cx="4822825" cy="3916363"/>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6403844" y="1893763"/>
            <a:ext cx="4822825" cy="3916363"/>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DC90CBFA-FB1C-4E39-A659-F8B87191A5A3}"/>
              </a:ext>
            </a:extLst>
          </p:cNvPr>
          <p:cNvSpPr txBox="1"/>
          <p:nvPr/>
        </p:nvSpPr>
        <p:spPr>
          <a:xfrm>
            <a:off x="1595336" y="6585625"/>
            <a:ext cx="1192378" cy="276999"/>
          </a:xfrm>
          <a:prstGeom prst="rect">
            <a:avLst/>
          </a:prstGeom>
          <a:noFill/>
        </p:spPr>
        <p:txBody>
          <a:bodyPr wrap="none" rtlCol="0">
            <a:spAutoFit/>
          </a:bodyPr>
          <a:lstStyle/>
          <a:p>
            <a:r>
              <a:rPr lang="en-US" sz="1200" dirty="0">
                <a:solidFill>
                  <a:schemeClr val="accent1">
                    <a:lumMod val="75000"/>
                  </a:schemeClr>
                </a:solidFill>
                <a:latin typeface="Calibri" panose="020F0502020204030204" pitchFamily="34" charset="0"/>
                <a:cs typeface="Calibri" panose="020F0502020204030204" pitchFamily="34" charset="0"/>
              </a:rPr>
              <a:t>November 2022</a:t>
            </a:r>
          </a:p>
        </p:txBody>
      </p:sp>
    </p:spTree>
    <p:extLst>
      <p:ext uri="{BB962C8B-B14F-4D97-AF65-F5344CB8AC3E}">
        <p14:creationId xmlns:p14="http://schemas.microsoft.com/office/powerpoint/2010/main" val="14348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a:xfrm>
            <a:off x="1391369" y="-305297"/>
            <a:ext cx="9371949" cy="832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8BAA00"/>
                </a:solidFill>
                <a:effectLst/>
                <a:uLnTx/>
                <a:uFillTx/>
                <a:latin typeface="Corbel"/>
                <a:ea typeface="+mj-ea"/>
                <a:cs typeface="+mj-cs"/>
              </a:rPr>
              <a:t>RWRM- Wastewater Treatment Scheme</a:t>
            </a:r>
          </a:p>
        </p:txBody>
      </p:sp>
      <p:grpSp>
        <p:nvGrpSpPr>
          <p:cNvPr id="57" name="Group 56">
            <a:extLst>
              <a:ext uri="{FF2B5EF4-FFF2-40B4-BE49-F238E27FC236}">
                <a16:creationId xmlns:a16="http://schemas.microsoft.com/office/drawing/2014/main" id="{16E099DA-2F89-4421-94F7-F834F1CE1459}"/>
              </a:ext>
            </a:extLst>
          </p:cNvPr>
          <p:cNvGrpSpPr/>
          <p:nvPr/>
        </p:nvGrpSpPr>
        <p:grpSpPr>
          <a:xfrm>
            <a:off x="153644" y="526622"/>
            <a:ext cx="11567971" cy="6232850"/>
            <a:chOff x="-177297" y="526622"/>
            <a:chExt cx="11567971" cy="6232850"/>
          </a:xfrm>
        </p:grpSpPr>
        <p:sp>
          <p:nvSpPr>
            <p:cNvPr id="58" name="Plaque 57">
              <a:extLst>
                <a:ext uri="{FF2B5EF4-FFF2-40B4-BE49-F238E27FC236}">
                  <a16:creationId xmlns:a16="http://schemas.microsoft.com/office/drawing/2014/main" id="{3CFC6AF5-2DB7-4293-A91F-91CBB8BCC74D}"/>
                </a:ext>
              </a:extLst>
            </p:cNvPr>
            <p:cNvSpPr/>
            <p:nvPr/>
          </p:nvSpPr>
          <p:spPr>
            <a:xfrm>
              <a:off x="4872463" y="526622"/>
              <a:ext cx="914400" cy="457200"/>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Plant Influent</a:t>
              </a:r>
            </a:p>
          </p:txBody>
        </p:sp>
        <p:sp>
          <p:nvSpPr>
            <p:cNvPr id="59" name="Rectangle 58">
              <a:extLst>
                <a:ext uri="{FF2B5EF4-FFF2-40B4-BE49-F238E27FC236}">
                  <a16:creationId xmlns:a16="http://schemas.microsoft.com/office/drawing/2014/main" id="{232C4251-6898-4F69-8B22-8784FA6B0A1E}"/>
                </a:ext>
              </a:extLst>
            </p:cNvPr>
            <p:cNvSpPr/>
            <p:nvPr/>
          </p:nvSpPr>
          <p:spPr>
            <a:xfrm>
              <a:off x="6426945" y="535593"/>
              <a:ext cx="1040499" cy="45720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Primary Treatment</a:t>
              </a:r>
            </a:p>
          </p:txBody>
        </p:sp>
        <p:sp>
          <p:nvSpPr>
            <p:cNvPr id="60" name="Rectangle 59">
              <a:extLst>
                <a:ext uri="{FF2B5EF4-FFF2-40B4-BE49-F238E27FC236}">
                  <a16:creationId xmlns:a16="http://schemas.microsoft.com/office/drawing/2014/main" id="{2CF8896E-6D05-4C4B-BD05-1D35DCC012A2}"/>
                </a:ext>
              </a:extLst>
            </p:cNvPr>
            <p:cNvSpPr/>
            <p:nvPr/>
          </p:nvSpPr>
          <p:spPr>
            <a:xfrm>
              <a:off x="9026297" y="2046514"/>
              <a:ext cx="914400" cy="609617"/>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Carbon removal- MBR</a:t>
              </a:r>
            </a:p>
          </p:txBody>
        </p:sp>
        <p:sp>
          <p:nvSpPr>
            <p:cNvPr id="61" name="Rectangle 60">
              <a:extLst>
                <a:ext uri="{FF2B5EF4-FFF2-40B4-BE49-F238E27FC236}">
                  <a16:creationId xmlns:a16="http://schemas.microsoft.com/office/drawing/2014/main" id="{F0715D48-EFA2-4FF3-910C-70C9C843C9A1}"/>
                </a:ext>
              </a:extLst>
            </p:cNvPr>
            <p:cNvSpPr/>
            <p:nvPr/>
          </p:nvSpPr>
          <p:spPr>
            <a:xfrm>
              <a:off x="5338647" y="3305942"/>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MF</a:t>
              </a:r>
            </a:p>
          </p:txBody>
        </p:sp>
        <p:sp>
          <p:nvSpPr>
            <p:cNvPr id="62" name="Rectangle 61">
              <a:extLst>
                <a:ext uri="{FF2B5EF4-FFF2-40B4-BE49-F238E27FC236}">
                  <a16:creationId xmlns:a16="http://schemas.microsoft.com/office/drawing/2014/main" id="{7F7274B3-428E-4964-9593-A0C5397019D7}"/>
                </a:ext>
              </a:extLst>
            </p:cNvPr>
            <p:cNvSpPr/>
            <p:nvPr/>
          </p:nvSpPr>
          <p:spPr>
            <a:xfrm>
              <a:off x="5320954" y="1328331"/>
              <a:ext cx="914400" cy="45720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Carbon+ BNR- AS</a:t>
              </a:r>
            </a:p>
          </p:txBody>
        </p:sp>
        <p:sp>
          <p:nvSpPr>
            <p:cNvPr id="63" name="Rectangle 62">
              <a:extLst>
                <a:ext uri="{FF2B5EF4-FFF2-40B4-BE49-F238E27FC236}">
                  <a16:creationId xmlns:a16="http://schemas.microsoft.com/office/drawing/2014/main" id="{664F95C6-6D16-4F99-8098-F00932738D7A}"/>
                </a:ext>
              </a:extLst>
            </p:cNvPr>
            <p:cNvSpPr/>
            <p:nvPr/>
          </p:nvSpPr>
          <p:spPr>
            <a:xfrm>
              <a:off x="5329663" y="2290371"/>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GF</a:t>
              </a:r>
            </a:p>
          </p:txBody>
        </p:sp>
        <p:sp>
          <p:nvSpPr>
            <p:cNvPr id="65" name="Rectangle 64">
              <a:extLst>
                <a:ext uri="{FF2B5EF4-FFF2-40B4-BE49-F238E27FC236}">
                  <a16:creationId xmlns:a16="http://schemas.microsoft.com/office/drawing/2014/main" id="{EB3AD8E4-50BE-4D48-87AB-B77C36D11719}"/>
                </a:ext>
              </a:extLst>
            </p:cNvPr>
            <p:cNvSpPr/>
            <p:nvPr/>
          </p:nvSpPr>
          <p:spPr>
            <a:xfrm>
              <a:off x="7467445" y="3305942"/>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MF</a:t>
              </a:r>
            </a:p>
          </p:txBody>
        </p:sp>
        <p:sp>
          <p:nvSpPr>
            <p:cNvPr id="66" name="Rectangle 65">
              <a:extLst>
                <a:ext uri="{FF2B5EF4-FFF2-40B4-BE49-F238E27FC236}">
                  <a16:creationId xmlns:a16="http://schemas.microsoft.com/office/drawing/2014/main" id="{10F96A51-9345-4E66-BCA3-705F11EA050D}"/>
                </a:ext>
              </a:extLst>
            </p:cNvPr>
            <p:cNvSpPr/>
            <p:nvPr/>
          </p:nvSpPr>
          <p:spPr>
            <a:xfrm>
              <a:off x="8991264" y="4215750"/>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RO</a:t>
              </a:r>
            </a:p>
          </p:txBody>
        </p:sp>
        <p:sp>
          <p:nvSpPr>
            <p:cNvPr id="67" name="Rectangle 66">
              <a:extLst>
                <a:ext uri="{FF2B5EF4-FFF2-40B4-BE49-F238E27FC236}">
                  <a16:creationId xmlns:a16="http://schemas.microsoft.com/office/drawing/2014/main" id="{4A6E2853-D6E2-42D7-824E-25849C164B59}"/>
                </a:ext>
              </a:extLst>
            </p:cNvPr>
            <p:cNvSpPr/>
            <p:nvPr/>
          </p:nvSpPr>
          <p:spPr>
            <a:xfrm>
              <a:off x="2658204" y="1328330"/>
              <a:ext cx="1158479" cy="485639"/>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Carbon removal - AS</a:t>
              </a:r>
            </a:p>
          </p:txBody>
        </p:sp>
        <p:sp>
          <p:nvSpPr>
            <p:cNvPr id="68" name="Rectangle 67">
              <a:extLst>
                <a:ext uri="{FF2B5EF4-FFF2-40B4-BE49-F238E27FC236}">
                  <a16:creationId xmlns:a16="http://schemas.microsoft.com/office/drawing/2014/main" id="{2C27EC9D-7892-4EAF-A2DA-3775A9CF99A4}"/>
                </a:ext>
              </a:extLst>
            </p:cNvPr>
            <p:cNvSpPr/>
            <p:nvPr/>
          </p:nvSpPr>
          <p:spPr>
            <a:xfrm>
              <a:off x="7467445" y="4215750"/>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RO</a:t>
              </a:r>
            </a:p>
          </p:txBody>
        </p:sp>
        <p:sp>
          <p:nvSpPr>
            <p:cNvPr id="69" name="Rectangle 68">
              <a:extLst>
                <a:ext uri="{FF2B5EF4-FFF2-40B4-BE49-F238E27FC236}">
                  <a16:creationId xmlns:a16="http://schemas.microsoft.com/office/drawing/2014/main" id="{3A11FC95-0D80-4134-94D1-3027AB33F4E5}"/>
                </a:ext>
              </a:extLst>
            </p:cNvPr>
            <p:cNvSpPr/>
            <p:nvPr/>
          </p:nvSpPr>
          <p:spPr>
            <a:xfrm>
              <a:off x="5355674" y="4215750"/>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RO</a:t>
              </a:r>
            </a:p>
          </p:txBody>
        </p:sp>
        <p:sp>
          <p:nvSpPr>
            <p:cNvPr id="70" name="Rectangle 69">
              <a:extLst>
                <a:ext uri="{FF2B5EF4-FFF2-40B4-BE49-F238E27FC236}">
                  <a16:creationId xmlns:a16="http://schemas.microsoft.com/office/drawing/2014/main" id="{D225870A-521E-4132-A7A9-3C0217A14D40}"/>
                </a:ext>
              </a:extLst>
            </p:cNvPr>
            <p:cNvSpPr/>
            <p:nvPr/>
          </p:nvSpPr>
          <p:spPr>
            <a:xfrm>
              <a:off x="1743804" y="3305942"/>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MF</a:t>
              </a:r>
            </a:p>
          </p:txBody>
        </p:sp>
        <p:sp>
          <p:nvSpPr>
            <p:cNvPr id="71" name="Rectangle 70">
              <a:extLst>
                <a:ext uri="{FF2B5EF4-FFF2-40B4-BE49-F238E27FC236}">
                  <a16:creationId xmlns:a16="http://schemas.microsoft.com/office/drawing/2014/main" id="{6EC2656B-55F5-4E87-9325-742C1A48D29B}"/>
                </a:ext>
              </a:extLst>
            </p:cNvPr>
            <p:cNvSpPr/>
            <p:nvPr/>
          </p:nvSpPr>
          <p:spPr>
            <a:xfrm>
              <a:off x="1735231" y="2290371"/>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GF</a:t>
              </a:r>
            </a:p>
          </p:txBody>
        </p:sp>
        <p:sp>
          <p:nvSpPr>
            <p:cNvPr id="72" name="Rectangle 71">
              <a:extLst>
                <a:ext uri="{FF2B5EF4-FFF2-40B4-BE49-F238E27FC236}">
                  <a16:creationId xmlns:a16="http://schemas.microsoft.com/office/drawing/2014/main" id="{7E3B48BA-A8E1-417B-A47D-0778816DE120}"/>
                </a:ext>
              </a:extLst>
            </p:cNvPr>
            <p:cNvSpPr/>
            <p:nvPr/>
          </p:nvSpPr>
          <p:spPr>
            <a:xfrm>
              <a:off x="3816683" y="3305942"/>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MF</a:t>
              </a:r>
            </a:p>
          </p:txBody>
        </p:sp>
        <p:sp>
          <p:nvSpPr>
            <p:cNvPr id="73" name="Rectangle 72">
              <a:extLst>
                <a:ext uri="{FF2B5EF4-FFF2-40B4-BE49-F238E27FC236}">
                  <a16:creationId xmlns:a16="http://schemas.microsoft.com/office/drawing/2014/main" id="{460BF6B2-84BD-48A7-9406-3A917BC88282}"/>
                </a:ext>
              </a:extLst>
            </p:cNvPr>
            <p:cNvSpPr/>
            <p:nvPr/>
          </p:nvSpPr>
          <p:spPr>
            <a:xfrm>
              <a:off x="3816683" y="4215750"/>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RO</a:t>
              </a:r>
            </a:p>
          </p:txBody>
        </p:sp>
        <p:sp>
          <p:nvSpPr>
            <p:cNvPr id="74" name="Rectangle 73">
              <a:extLst>
                <a:ext uri="{FF2B5EF4-FFF2-40B4-BE49-F238E27FC236}">
                  <a16:creationId xmlns:a16="http://schemas.microsoft.com/office/drawing/2014/main" id="{63F483ED-5379-4DCF-AB1B-75F0F8E725F4}"/>
                </a:ext>
              </a:extLst>
            </p:cNvPr>
            <p:cNvSpPr/>
            <p:nvPr/>
          </p:nvSpPr>
          <p:spPr>
            <a:xfrm>
              <a:off x="1743804" y="4215750"/>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RO</a:t>
              </a:r>
            </a:p>
          </p:txBody>
        </p:sp>
        <p:sp>
          <p:nvSpPr>
            <p:cNvPr id="75" name="Rectangle 74">
              <a:extLst>
                <a:ext uri="{FF2B5EF4-FFF2-40B4-BE49-F238E27FC236}">
                  <a16:creationId xmlns:a16="http://schemas.microsoft.com/office/drawing/2014/main" id="{DD3A35CD-4974-4876-B140-172E550FF2AA}"/>
                </a:ext>
              </a:extLst>
            </p:cNvPr>
            <p:cNvSpPr/>
            <p:nvPr/>
          </p:nvSpPr>
          <p:spPr>
            <a:xfrm>
              <a:off x="4507247" y="6302272"/>
              <a:ext cx="4758670" cy="457200"/>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Disinfection (CL</a:t>
              </a:r>
              <a:r>
                <a:rPr lang="en-US" sz="1400" baseline="-25000" dirty="0"/>
                <a:t>2</a:t>
              </a:r>
              <a:r>
                <a:rPr lang="en-US" sz="1400" dirty="0"/>
                <a:t>)</a:t>
              </a:r>
            </a:p>
          </p:txBody>
        </p:sp>
        <p:cxnSp>
          <p:nvCxnSpPr>
            <p:cNvPr id="76" name="Straight Arrow Connector 75">
              <a:extLst>
                <a:ext uri="{FF2B5EF4-FFF2-40B4-BE49-F238E27FC236}">
                  <a16:creationId xmlns:a16="http://schemas.microsoft.com/office/drawing/2014/main" id="{BD1C7F05-0ADF-44C5-9B20-99B921645929}"/>
                </a:ext>
              </a:extLst>
            </p:cNvPr>
            <p:cNvCxnSpPr>
              <a:stCxn id="58" idx="3"/>
              <a:endCxn id="59" idx="1"/>
            </p:cNvCxnSpPr>
            <p:nvPr/>
          </p:nvCxnSpPr>
          <p:spPr>
            <a:xfrm>
              <a:off x="5786863" y="755222"/>
              <a:ext cx="640082" cy="8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8" name="Straight Arrow Connector 77">
              <a:extLst>
                <a:ext uri="{FF2B5EF4-FFF2-40B4-BE49-F238E27FC236}">
                  <a16:creationId xmlns:a16="http://schemas.microsoft.com/office/drawing/2014/main" id="{E52EA334-9B4A-4203-B769-F6D9D7151652}"/>
                </a:ext>
              </a:extLst>
            </p:cNvPr>
            <p:cNvCxnSpPr>
              <a:stCxn id="72" idx="2"/>
              <a:endCxn id="73" idx="0"/>
            </p:cNvCxnSpPr>
            <p:nvPr/>
          </p:nvCxnSpPr>
          <p:spPr>
            <a:xfrm>
              <a:off x="4273883" y="3671702"/>
              <a:ext cx="0" cy="5440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a:extLst>
                <a:ext uri="{FF2B5EF4-FFF2-40B4-BE49-F238E27FC236}">
                  <a16:creationId xmlns:a16="http://schemas.microsoft.com/office/drawing/2014/main" id="{959C1F5C-6104-4C08-9AC0-FB82419083C6}"/>
                </a:ext>
              </a:extLst>
            </p:cNvPr>
            <p:cNvCxnSpPr>
              <a:stCxn id="70" idx="2"/>
              <a:endCxn id="74" idx="0"/>
            </p:cNvCxnSpPr>
            <p:nvPr/>
          </p:nvCxnSpPr>
          <p:spPr>
            <a:xfrm>
              <a:off x="2201004" y="3671702"/>
              <a:ext cx="0" cy="544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39EBBC15-151C-4DC0-8EA2-4F90296F2599}"/>
                </a:ext>
              </a:extLst>
            </p:cNvPr>
            <p:cNvCxnSpPr>
              <a:stCxn id="71" idx="2"/>
              <a:endCxn id="70" idx="0"/>
            </p:cNvCxnSpPr>
            <p:nvPr/>
          </p:nvCxnSpPr>
          <p:spPr>
            <a:xfrm>
              <a:off x="2192431" y="2656131"/>
              <a:ext cx="8573" cy="649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a:extLst>
                <a:ext uri="{FF2B5EF4-FFF2-40B4-BE49-F238E27FC236}">
                  <a16:creationId xmlns:a16="http://schemas.microsoft.com/office/drawing/2014/main" id="{BF7C39AF-2C59-4BD8-B4C3-3C210A67C325}"/>
                </a:ext>
              </a:extLst>
            </p:cNvPr>
            <p:cNvCxnSpPr>
              <a:stCxn id="61" idx="2"/>
              <a:endCxn id="69" idx="0"/>
            </p:cNvCxnSpPr>
            <p:nvPr/>
          </p:nvCxnSpPr>
          <p:spPr>
            <a:xfrm>
              <a:off x="5795847" y="3671702"/>
              <a:ext cx="17027" cy="544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a:extLst>
                <a:ext uri="{FF2B5EF4-FFF2-40B4-BE49-F238E27FC236}">
                  <a16:creationId xmlns:a16="http://schemas.microsoft.com/office/drawing/2014/main" id="{F950CABB-46B6-45FD-AC11-5E1E6409EF92}"/>
                </a:ext>
              </a:extLst>
            </p:cNvPr>
            <p:cNvCxnSpPr>
              <a:stCxn id="63" idx="2"/>
              <a:endCxn id="61" idx="0"/>
            </p:cNvCxnSpPr>
            <p:nvPr/>
          </p:nvCxnSpPr>
          <p:spPr>
            <a:xfrm>
              <a:off x="5786863" y="2656131"/>
              <a:ext cx="8984" cy="649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4" name="Straight Arrow Connector 83">
              <a:extLst>
                <a:ext uri="{FF2B5EF4-FFF2-40B4-BE49-F238E27FC236}">
                  <a16:creationId xmlns:a16="http://schemas.microsoft.com/office/drawing/2014/main" id="{6B9B9704-8476-4C68-AE10-9410FFD4E020}"/>
                </a:ext>
              </a:extLst>
            </p:cNvPr>
            <p:cNvCxnSpPr>
              <a:stCxn id="65" idx="2"/>
              <a:endCxn id="68" idx="0"/>
            </p:cNvCxnSpPr>
            <p:nvPr/>
          </p:nvCxnSpPr>
          <p:spPr>
            <a:xfrm>
              <a:off x="7924645" y="3671702"/>
              <a:ext cx="0" cy="544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DC5CAF48-45ED-4BC0-BEB4-8D0842063F1C}"/>
                </a:ext>
              </a:extLst>
            </p:cNvPr>
            <p:cNvCxnSpPr>
              <a:stCxn id="60" idx="2"/>
              <a:endCxn id="66" idx="0"/>
            </p:cNvCxnSpPr>
            <p:nvPr/>
          </p:nvCxnSpPr>
          <p:spPr>
            <a:xfrm flipH="1">
              <a:off x="9448464" y="2656131"/>
              <a:ext cx="35033" cy="15596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8" name="Elbow Connector 82">
              <a:extLst>
                <a:ext uri="{FF2B5EF4-FFF2-40B4-BE49-F238E27FC236}">
                  <a16:creationId xmlns:a16="http://schemas.microsoft.com/office/drawing/2014/main" id="{8821D5A2-1AA8-48DB-973E-4C25BE8F1438}"/>
                </a:ext>
              </a:extLst>
            </p:cNvPr>
            <p:cNvCxnSpPr>
              <a:stCxn id="67" idx="2"/>
              <a:endCxn id="72" idx="0"/>
            </p:cNvCxnSpPr>
            <p:nvPr/>
          </p:nvCxnSpPr>
          <p:spPr>
            <a:xfrm rot="16200000" flipH="1">
              <a:off x="3009677" y="2041735"/>
              <a:ext cx="1491973" cy="1036439"/>
            </a:xfrm>
            <a:prstGeom prst="bentConnector3">
              <a:avLst>
                <a:gd name="adj1" fmla="val 16146"/>
              </a:avLst>
            </a:prstGeom>
            <a:ln>
              <a:tailEnd type="triangle"/>
            </a:ln>
          </p:spPr>
          <p:style>
            <a:lnRef idx="3">
              <a:schemeClr val="dk1"/>
            </a:lnRef>
            <a:fillRef idx="0">
              <a:schemeClr val="dk1"/>
            </a:fillRef>
            <a:effectRef idx="2">
              <a:schemeClr val="dk1"/>
            </a:effectRef>
            <a:fontRef idx="minor">
              <a:schemeClr val="tx1"/>
            </a:fontRef>
          </p:style>
        </p:cxnSp>
        <p:cxnSp>
          <p:nvCxnSpPr>
            <p:cNvPr id="89" name="Elbow Connector 84">
              <a:extLst>
                <a:ext uri="{FF2B5EF4-FFF2-40B4-BE49-F238E27FC236}">
                  <a16:creationId xmlns:a16="http://schemas.microsoft.com/office/drawing/2014/main" id="{8F679132-E480-4199-8217-0BCE8A22A763}"/>
                </a:ext>
              </a:extLst>
            </p:cNvPr>
            <p:cNvCxnSpPr>
              <a:stCxn id="67" idx="2"/>
              <a:endCxn id="71" idx="0"/>
            </p:cNvCxnSpPr>
            <p:nvPr/>
          </p:nvCxnSpPr>
          <p:spPr>
            <a:xfrm rot="5400000">
              <a:off x="2476737" y="1529664"/>
              <a:ext cx="476402" cy="1045013"/>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90" name="Elbow Connector 86">
              <a:extLst>
                <a:ext uri="{FF2B5EF4-FFF2-40B4-BE49-F238E27FC236}">
                  <a16:creationId xmlns:a16="http://schemas.microsoft.com/office/drawing/2014/main" id="{F0696B64-4461-4A40-B301-C1FB8AFB4176}"/>
                </a:ext>
              </a:extLst>
            </p:cNvPr>
            <p:cNvCxnSpPr>
              <a:stCxn id="63" idx="3"/>
              <a:endCxn id="75" idx="0"/>
            </p:cNvCxnSpPr>
            <p:nvPr/>
          </p:nvCxnSpPr>
          <p:spPr>
            <a:xfrm>
              <a:off x="6244063" y="2473251"/>
              <a:ext cx="642519" cy="3829021"/>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1" name="Elbow Connector 92">
              <a:extLst>
                <a:ext uri="{FF2B5EF4-FFF2-40B4-BE49-F238E27FC236}">
                  <a16:creationId xmlns:a16="http://schemas.microsoft.com/office/drawing/2014/main" id="{B6282CD0-6A19-48FF-AB2F-5660F9EA72B3}"/>
                </a:ext>
              </a:extLst>
            </p:cNvPr>
            <p:cNvCxnSpPr>
              <a:stCxn id="59" idx="2"/>
              <a:endCxn id="60" idx="0"/>
            </p:cNvCxnSpPr>
            <p:nvPr/>
          </p:nvCxnSpPr>
          <p:spPr>
            <a:xfrm rot="16200000" flipH="1">
              <a:off x="7688486" y="251502"/>
              <a:ext cx="1053721" cy="2536302"/>
            </a:xfrm>
            <a:prstGeom prst="bentConnector3">
              <a:avLst>
                <a:gd name="adj1" fmla="val 53306"/>
              </a:avLst>
            </a:prstGeom>
            <a:ln>
              <a:tailEnd type="triangle"/>
            </a:ln>
          </p:spPr>
          <p:style>
            <a:lnRef idx="3">
              <a:schemeClr val="dk1"/>
            </a:lnRef>
            <a:fillRef idx="0">
              <a:schemeClr val="dk1"/>
            </a:fillRef>
            <a:effectRef idx="2">
              <a:schemeClr val="dk1"/>
            </a:effectRef>
            <a:fontRef idx="minor">
              <a:schemeClr val="tx1"/>
            </a:fontRef>
          </p:style>
        </p:cxnSp>
        <p:cxnSp>
          <p:nvCxnSpPr>
            <p:cNvPr id="92" name="Elbow Connector 96">
              <a:extLst>
                <a:ext uri="{FF2B5EF4-FFF2-40B4-BE49-F238E27FC236}">
                  <a16:creationId xmlns:a16="http://schemas.microsoft.com/office/drawing/2014/main" id="{CAE06CAF-2C4B-4FFB-97E4-0A8BC7721748}"/>
                </a:ext>
              </a:extLst>
            </p:cNvPr>
            <p:cNvCxnSpPr>
              <a:stCxn id="59" idx="2"/>
              <a:endCxn id="67" idx="0"/>
            </p:cNvCxnSpPr>
            <p:nvPr/>
          </p:nvCxnSpPr>
          <p:spPr>
            <a:xfrm rot="5400000">
              <a:off x="4924552" y="-694314"/>
              <a:ext cx="335537" cy="370975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94" name="Elbow Connector 99">
              <a:extLst>
                <a:ext uri="{FF2B5EF4-FFF2-40B4-BE49-F238E27FC236}">
                  <a16:creationId xmlns:a16="http://schemas.microsoft.com/office/drawing/2014/main" id="{ED96E88C-AD57-47EB-BB1D-8811EEB954AF}"/>
                </a:ext>
              </a:extLst>
            </p:cNvPr>
            <p:cNvCxnSpPr>
              <a:stCxn id="62" idx="2"/>
              <a:endCxn id="63" idx="0"/>
            </p:cNvCxnSpPr>
            <p:nvPr/>
          </p:nvCxnSpPr>
          <p:spPr>
            <a:xfrm rot="16200000" flipH="1">
              <a:off x="5530088" y="2033596"/>
              <a:ext cx="504840" cy="870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95" name="Elbow Connector 101">
              <a:extLst>
                <a:ext uri="{FF2B5EF4-FFF2-40B4-BE49-F238E27FC236}">
                  <a16:creationId xmlns:a16="http://schemas.microsoft.com/office/drawing/2014/main" id="{2379F5A2-A978-48FC-BA95-E90F19DFFCDB}"/>
                </a:ext>
              </a:extLst>
            </p:cNvPr>
            <p:cNvCxnSpPr>
              <a:endCxn id="65" idx="0"/>
            </p:cNvCxnSpPr>
            <p:nvPr/>
          </p:nvCxnSpPr>
          <p:spPr>
            <a:xfrm>
              <a:off x="6243826" y="1744467"/>
              <a:ext cx="1680819" cy="1561475"/>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6" name="Elbow Connector 105">
              <a:extLst>
                <a:ext uri="{FF2B5EF4-FFF2-40B4-BE49-F238E27FC236}">
                  <a16:creationId xmlns:a16="http://schemas.microsoft.com/office/drawing/2014/main" id="{EE03AFDA-3963-4F66-9439-7BEDDA7A963A}"/>
                </a:ext>
              </a:extLst>
            </p:cNvPr>
            <p:cNvCxnSpPr>
              <a:stCxn id="60" idx="1"/>
            </p:cNvCxnSpPr>
            <p:nvPr/>
          </p:nvCxnSpPr>
          <p:spPr>
            <a:xfrm rot="10800000" flipV="1">
              <a:off x="8648047" y="2351323"/>
              <a:ext cx="378250" cy="3940968"/>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98" name="TextBox 97">
              <a:extLst>
                <a:ext uri="{FF2B5EF4-FFF2-40B4-BE49-F238E27FC236}">
                  <a16:creationId xmlns:a16="http://schemas.microsoft.com/office/drawing/2014/main" id="{051961DF-8CBB-4EF5-8642-444C98C6D65A}"/>
                </a:ext>
              </a:extLst>
            </p:cNvPr>
            <p:cNvSpPr txBox="1"/>
            <p:nvPr/>
          </p:nvSpPr>
          <p:spPr>
            <a:xfrm>
              <a:off x="-177297" y="547780"/>
              <a:ext cx="2643712" cy="1384995"/>
            </a:xfrm>
            <a:prstGeom prst="rect">
              <a:avLst/>
            </a:prstGeom>
            <a:noFill/>
            <a:ln>
              <a:solidFill>
                <a:schemeClr val="tx1"/>
              </a:solidFill>
            </a:ln>
          </p:spPr>
          <p:txBody>
            <a:bodyPr wrap="square" rtlCol="0">
              <a:spAutoFit/>
            </a:bodyPr>
            <a:lstStyle/>
            <a:p>
              <a:r>
                <a:rPr lang="en-US" sz="1400" dirty="0"/>
                <a:t>AS – Activated Sludge</a:t>
              </a:r>
            </a:p>
            <a:p>
              <a:r>
                <a:rPr lang="en-US" sz="1400" dirty="0"/>
                <a:t>BNR- Biological Nutrient Removal</a:t>
              </a:r>
            </a:p>
            <a:p>
              <a:r>
                <a:rPr lang="en-US" sz="1400" dirty="0"/>
                <a:t>MBR – Membrane Bioreactor</a:t>
              </a:r>
            </a:p>
            <a:p>
              <a:r>
                <a:rPr lang="en-US" sz="1400" dirty="0"/>
                <a:t>GF – Granular Filtration</a:t>
              </a:r>
            </a:p>
            <a:p>
              <a:r>
                <a:rPr lang="en-US" sz="1400" dirty="0"/>
                <a:t>MF – Microfiltration</a:t>
              </a:r>
            </a:p>
            <a:p>
              <a:r>
                <a:rPr lang="en-US" sz="1400" dirty="0"/>
                <a:t>RO – Reverse Osmosis</a:t>
              </a:r>
            </a:p>
          </p:txBody>
        </p:sp>
        <p:cxnSp>
          <p:nvCxnSpPr>
            <p:cNvPr id="99" name="Elbow Connector 132">
              <a:extLst>
                <a:ext uri="{FF2B5EF4-FFF2-40B4-BE49-F238E27FC236}">
                  <a16:creationId xmlns:a16="http://schemas.microsoft.com/office/drawing/2014/main" id="{C8FA4BE9-CEF8-45F1-8EE2-B544617FADC5}"/>
                </a:ext>
              </a:extLst>
            </p:cNvPr>
            <p:cNvCxnSpPr>
              <a:cxnSpLocks/>
              <a:stCxn id="67" idx="2"/>
              <a:endCxn id="75" idx="1"/>
            </p:cNvCxnSpPr>
            <p:nvPr/>
          </p:nvCxnSpPr>
          <p:spPr>
            <a:xfrm rot="16200000" flipH="1">
              <a:off x="1513894" y="3537518"/>
              <a:ext cx="4716903" cy="126980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101" name="Elbow Connector 76">
              <a:extLst>
                <a:ext uri="{FF2B5EF4-FFF2-40B4-BE49-F238E27FC236}">
                  <a16:creationId xmlns:a16="http://schemas.microsoft.com/office/drawing/2014/main" id="{557B87E9-23BA-4E6F-B4E0-83409683182E}"/>
                </a:ext>
              </a:extLst>
            </p:cNvPr>
            <p:cNvCxnSpPr>
              <a:stCxn id="59" idx="2"/>
              <a:endCxn id="62" idx="0"/>
            </p:cNvCxnSpPr>
            <p:nvPr/>
          </p:nvCxnSpPr>
          <p:spPr>
            <a:xfrm rot="5400000">
              <a:off x="6194906" y="576042"/>
              <a:ext cx="335538" cy="1169041"/>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03" name="Elbow Connector 138">
              <a:extLst>
                <a:ext uri="{FF2B5EF4-FFF2-40B4-BE49-F238E27FC236}">
                  <a16:creationId xmlns:a16="http://schemas.microsoft.com/office/drawing/2014/main" id="{B4E7C0B0-0243-41AE-AF69-B25CCCE8A502}"/>
                </a:ext>
              </a:extLst>
            </p:cNvPr>
            <p:cNvCxnSpPr>
              <a:stCxn id="74" idx="2"/>
              <a:endCxn id="104" idx="0"/>
            </p:cNvCxnSpPr>
            <p:nvPr/>
          </p:nvCxnSpPr>
          <p:spPr>
            <a:xfrm rot="16200000" flipH="1">
              <a:off x="5858757" y="923757"/>
              <a:ext cx="1133902" cy="8449408"/>
            </a:xfrm>
            <a:prstGeom prst="bentConnector3">
              <a:avLst>
                <a:gd name="adj1" fmla="val 25423"/>
              </a:avLst>
            </a:prstGeom>
            <a:ln>
              <a:tailEnd type="triangle"/>
            </a:ln>
          </p:spPr>
          <p:style>
            <a:lnRef idx="3">
              <a:schemeClr val="dk1"/>
            </a:lnRef>
            <a:fillRef idx="0">
              <a:schemeClr val="dk1"/>
            </a:fillRef>
            <a:effectRef idx="2">
              <a:schemeClr val="dk1"/>
            </a:effectRef>
            <a:fontRef idx="minor">
              <a:schemeClr val="tx1"/>
            </a:fontRef>
          </p:style>
        </p:cxnSp>
        <p:sp>
          <p:nvSpPr>
            <p:cNvPr id="104" name="Rounded Rectangle 139">
              <a:extLst>
                <a:ext uri="{FF2B5EF4-FFF2-40B4-BE49-F238E27FC236}">
                  <a16:creationId xmlns:a16="http://schemas.microsoft.com/office/drawing/2014/main" id="{16EC0B57-05AF-4BF9-904A-8FBE0E98E9BB}"/>
                </a:ext>
              </a:extLst>
            </p:cNvPr>
            <p:cNvSpPr/>
            <p:nvPr/>
          </p:nvSpPr>
          <p:spPr>
            <a:xfrm>
              <a:off x="10010332" y="5715412"/>
              <a:ext cx="1280160" cy="914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a:t>Mixed treated wastewater</a:t>
              </a:r>
            </a:p>
          </p:txBody>
        </p:sp>
        <p:cxnSp>
          <p:nvCxnSpPr>
            <p:cNvPr id="105" name="Elbow Connector 144">
              <a:extLst>
                <a:ext uri="{FF2B5EF4-FFF2-40B4-BE49-F238E27FC236}">
                  <a16:creationId xmlns:a16="http://schemas.microsoft.com/office/drawing/2014/main" id="{A94EDF4E-1E03-4956-A26C-AF99D66025C6}"/>
                </a:ext>
              </a:extLst>
            </p:cNvPr>
            <p:cNvCxnSpPr>
              <a:stCxn id="73" idx="2"/>
              <a:endCxn id="104" idx="0"/>
            </p:cNvCxnSpPr>
            <p:nvPr/>
          </p:nvCxnSpPr>
          <p:spPr>
            <a:xfrm rot="16200000" flipH="1">
              <a:off x="6895196" y="1960196"/>
              <a:ext cx="1133902" cy="6376529"/>
            </a:xfrm>
            <a:prstGeom prst="bentConnector3">
              <a:avLst>
                <a:gd name="adj1" fmla="val 26192"/>
              </a:avLst>
            </a:prstGeom>
            <a:ln>
              <a:tailEnd type="triangle"/>
            </a:ln>
          </p:spPr>
          <p:style>
            <a:lnRef idx="3">
              <a:schemeClr val="dk1"/>
            </a:lnRef>
            <a:fillRef idx="0">
              <a:schemeClr val="dk1"/>
            </a:fillRef>
            <a:effectRef idx="2">
              <a:schemeClr val="dk1"/>
            </a:effectRef>
            <a:fontRef idx="minor">
              <a:schemeClr val="tx1"/>
            </a:fontRef>
          </p:style>
        </p:cxnSp>
        <p:cxnSp>
          <p:nvCxnSpPr>
            <p:cNvPr id="107" name="Elbow Connector 146">
              <a:extLst>
                <a:ext uri="{FF2B5EF4-FFF2-40B4-BE49-F238E27FC236}">
                  <a16:creationId xmlns:a16="http://schemas.microsoft.com/office/drawing/2014/main" id="{A145C34B-87CD-4612-A4E9-B7CEEA8E312B}"/>
                </a:ext>
              </a:extLst>
            </p:cNvPr>
            <p:cNvCxnSpPr>
              <a:stCxn id="69" idx="2"/>
              <a:endCxn id="104" idx="0"/>
            </p:cNvCxnSpPr>
            <p:nvPr/>
          </p:nvCxnSpPr>
          <p:spPr>
            <a:xfrm rot="16200000" flipH="1">
              <a:off x="7664692" y="2729692"/>
              <a:ext cx="1133902" cy="4837538"/>
            </a:xfrm>
            <a:prstGeom prst="bentConnector3">
              <a:avLst>
                <a:gd name="adj1" fmla="val 26959"/>
              </a:avLst>
            </a:prstGeom>
            <a:ln>
              <a:tailEnd type="triangle"/>
            </a:ln>
          </p:spPr>
          <p:style>
            <a:lnRef idx="3">
              <a:schemeClr val="dk1"/>
            </a:lnRef>
            <a:fillRef idx="0">
              <a:schemeClr val="dk1"/>
            </a:fillRef>
            <a:effectRef idx="2">
              <a:schemeClr val="dk1"/>
            </a:effectRef>
            <a:fontRef idx="minor">
              <a:schemeClr val="tx1"/>
            </a:fontRef>
          </p:style>
        </p:cxnSp>
        <p:cxnSp>
          <p:nvCxnSpPr>
            <p:cNvPr id="108" name="Elbow Connector 148">
              <a:extLst>
                <a:ext uri="{FF2B5EF4-FFF2-40B4-BE49-F238E27FC236}">
                  <a16:creationId xmlns:a16="http://schemas.microsoft.com/office/drawing/2014/main" id="{A0210AC5-3A8D-49AC-8F41-840A9A98929B}"/>
                </a:ext>
              </a:extLst>
            </p:cNvPr>
            <p:cNvCxnSpPr>
              <a:stCxn id="68" idx="2"/>
              <a:endCxn id="104" idx="0"/>
            </p:cNvCxnSpPr>
            <p:nvPr/>
          </p:nvCxnSpPr>
          <p:spPr>
            <a:xfrm rot="16200000" flipH="1">
              <a:off x="8720577" y="3785577"/>
              <a:ext cx="1133902" cy="2725767"/>
            </a:xfrm>
            <a:prstGeom prst="bentConnector3">
              <a:avLst>
                <a:gd name="adj1" fmla="val 26191"/>
              </a:avLst>
            </a:prstGeom>
            <a:ln>
              <a:tailEnd type="triangle"/>
            </a:ln>
          </p:spPr>
          <p:style>
            <a:lnRef idx="3">
              <a:schemeClr val="dk1"/>
            </a:lnRef>
            <a:fillRef idx="0">
              <a:schemeClr val="dk1"/>
            </a:fillRef>
            <a:effectRef idx="2">
              <a:schemeClr val="dk1"/>
            </a:effectRef>
            <a:fontRef idx="minor">
              <a:schemeClr val="tx1"/>
            </a:fontRef>
          </p:style>
        </p:cxnSp>
        <p:cxnSp>
          <p:nvCxnSpPr>
            <p:cNvPr id="109" name="Elbow Connector 150">
              <a:extLst>
                <a:ext uri="{FF2B5EF4-FFF2-40B4-BE49-F238E27FC236}">
                  <a16:creationId xmlns:a16="http://schemas.microsoft.com/office/drawing/2014/main" id="{87A5ED6F-06EC-4D84-A76F-34E364630BA6}"/>
                </a:ext>
              </a:extLst>
            </p:cNvPr>
            <p:cNvCxnSpPr>
              <a:stCxn id="66" idx="2"/>
              <a:endCxn id="104" idx="0"/>
            </p:cNvCxnSpPr>
            <p:nvPr/>
          </p:nvCxnSpPr>
          <p:spPr>
            <a:xfrm rot="16200000" flipH="1">
              <a:off x="9482487" y="4547487"/>
              <a:ext cx="1133902" cy="120194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10" name="Elbow Connector 152">
              <a:extLst>
                <a:ext uri="{FF2B5EF4-FFF2-40B4-BE49-F238E27FC236}">
                  <a16:creationId xmlns:a16="http://schemas.microsoft.com/office/drawing/2014/main" id="{15DC14C0-8715-4208-9C82-DC8FA1F6E1B9}"/>
                </a:ext>
              </a:extLst>
            </p:cNvPr>
            <p:cNvCxnSpPr>
              <a:stCxn id="75" idx="3"/>
              <a:endCxn id="104" idx="1"/>
            </p:cNvCxnSpPr>
            <p:nvPr/>
          </p:nvCxnSpPr>
          <p:spPr>
            <a:xfrm flipV="1">
              <a:off x="9265917" y="6172612"/>
              <a:ext cx="744415" cy="358260"/>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11" name="Straight Arrow Connector 110">
              <a:extLst>
                <a:ext uri="{FF2B5EF4-FFF2-40B4-BE49-F238E27FC236}">
                  <a16:creationId xmlns:a16="http://schemas.microsoft.com/office/drawing/2014/main" id="{7C582982-8ED1-43C1-A8EF-BD05A3201C86}"/>
                </a:ext>
              </a:extLst>
            </p:cNvPr>
            <p:cNvCxnSpPr>
              <a:cxnSpLocks/>
              <a:stCxn id="70" idx="3"/>
            </p:cNvCxnSpPr>
            <p:nvPr/>
          </p:nvCxnSpPr>
          <p:spPr>
            <a:xfrm>
              <a:off x="2658204" y="3488822"/>
              <a:ext cx="5792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2" name="Straight Arrow Connector 111">
              <a:extLst>
                <a:ext uri="{FF2B5EF4-FFF2-40B4-BE49-F238E27FC236}">
                  <a16:creationId xmlns:a16="http://schemas.microsoft.com/office/drawing/2014/main" id="{8E9FD50A-506E-43C2-9D26-C74002D81E88}"/>
                </a:ext>
              </a:extLst>
            </p:cNvPr>
            <p:cNvCxnSpPr>
              <a:cxnSpLocks/>
            </p:cNvCxnSpPr>
            <p:nvPr/>
          </p:nvCxnSpPr>
          <p:spPr>
            <a:xfrm flipH="1">
              <a:off x="3237443" y="3488822"/>
              <a:ext cx="58996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3" name="Straight Arrow Connector 112">
              <a:extLst>
                <a:ext uri="{FF2B5EF4-FFF2-40B4-BE49-F238E27FC236}">
                  <a16:creationId xmlns:a16="http://schemas.microsoft.com/office/drawing/2014/main" id="{AAC2A940-D086-42A9-8AAE-5FEFF32BA287}"/>
                </a:ext>
              </a:extLst>
            </p:cNvPr>
            <p:cNvCxnSpPr>
              <a:stCxn id="61" idx="3"/>
            </p:cNvCxnSpPr>
            <p:nvPr/>
          </p:nvCxnSpPr>
          <p:spPr>
            <a:xfrm>
              <a:off x="6253047" y="3488822"/>
              <a:ext cx="63109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4" name="Straight Arrow Connector 113">
              <a:extLst>
                <a:ext uri="{FF2B5EF4-FFF2-40B4-BE49-F238E27FC236}">
                  <a16:creationId xmlns:a16="http://schemas.microsoft.com/office/drawing/2014/main" id="{3A6981AC-D141-40E7-B25A-15B2E1D8AA82}"/>
                </a:ext>
              </a:extLst>
            </p:cNvPr>
            <p:cNvCxnSpPr>
              <a:stCxn id="65" idx="1"/>
            </p:cNvCxnSpPr>
            <p:nvPr/>
          </p:nvCxnSpPr>
          <p:spPr>
            <a:xfrm flipH="1">
              <a:off x="6884146" y="3488822"/>
              <a:ext cx="58329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5" name="Oval 114">
              <a:extLst>
                <a:ext uri="{FF2B5EF4-FFF2-40B4-BE49-F238E27FC236}">
                  <a16:creationId xmlns:a16="http://schemas.microsoft.com/office/drawing/2014/main" id="{82790C0D-37E8-4E78-9878-7E71721BA262}"/>
                </a:ext>
              </a:extLst>
            </p:cNvPr>
            <p:cNvSpPr/>
            <p:nvPr/>
          </p:nvSpPr>
          <p:spPr>
            <a:xfrm>
              <a:off x="167552" y="5775698"/>
              <a:ext cx="192024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Brine disposal</a:t>
              </a:r>
            </a:p>
          </p:txBody>
        </p:sp>
        <p:cxnSp>
          <p:nvCxnSpPr>
            <p:cNvPr id="116" name="Elbow Connector 198">
              <a:extLst>
                <a:ext uri="{FF2B5EF4-FFF2-40B4-BE49-F238E27FC236}">
                  <a16:creationId xmlns:a16="http://schemas.microsoft.com/office/drawing/2014/main" id="{9141FB9F-A3E3-4EC0-8FBF-98AC64212772}"/>
                </a:ext>
              </a:extLst>
            </p:cNvPr>
            <p:cNvCxnSpPr>
              <a:stCxn id="74" idx="1"/>
              <a:endCxn id="131" idx="0"/>
            </p:cNvCxnSpPr>
            <p:nvPr/>
          </p:nvCxnSpPr>
          <p:spPr>
            <a:xfrm rot="10800000" flipV="1">
              <a:off x="1031328" y="4398630"/>
              <a:ext cx="712477" cy="466994"/>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7" name="Elbow Connector 200">
              <a:extLst>
                <a:ext uri="{FF2B5EF4-FFF2-40B4-BE49-F238E27FC236}">
                  <a16:creationId xmlns:a16="http://schemas.microsoft.com/office/drawing/2014/main" id="{F4919ACD-0863-4D13-AF41-D8FEABC6A251}"/>
                </a:ext>
              </a:extLst>
            </p:cNvPr>
            <p:cNvCxnSpPr>
              <a:stCxn id="66" idx="1"/>
            </p:cNvCxnSpPr>
            <p:nvPr/>
          </p:nvCxnSpPr>
          <p:spPr>
            <a:xfrm rot="10800000" flipV="1">
              <a:off x="8902038" y="4398629"/>
              <a:ext cx="89226" cy="996661"/>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8" name="Elbow Connector 202">
              <a:extLst>
                <a:ext uri="{FF2B5EF4-FFF2-40B4-BE49-F238E27FC236}">
                  <a16:creationId xmlns:a16="http://schemas.microsoft.com/office/drawing/2014/main" id="{70219483-8AFD-4B58-815B-F5002A5613AF}"/>
                </a:ext>
              </a:extLst>
            </p:cNvPr>
            <p:cNvCxnSpPr>
              <a:endCxn id="115" idx="6"/>
            </p:cNvCxnSpPr>
            <p:nvPr/>
          </p:nvCxnSpPr>
          <p:spPr>
            <a:xfrm rot="10800000" flipV="1">
              <a:off x="2087793" y="5574512"/>
              <a:ext cx="8003801" cy="65838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19" name="Elbow Connector 206">
              <a:extLst>
                <a:ext uri="{FF2B5EF4-FFF2-40B4-BE49-F238E27FC236}">
                  <a16:creationId xmlns:a16="http://schemas.microsoft.com/office/drawing/2014/main" id="{02E77D6A-B02F-4189-9637-9D2E88B7CBBE}"/>
                </a:ext>
              </a:extLst>
            </p:cNvPr>
            <p:cNvCxnSpPr>
              <a:stCxn id="73" idx="1"/>
            </p:cNvCxnSpPr>
            <p:nvPr/>
          </p:nvCxnSpPr>
          <p:spPr>
            <a:xfrm rot="10800000" flipV="1">
              <a:off x="3001421" y="4398629"/>
              <a:ext cx="815262" cy="824589"/>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0" name="Elbow Connector 215">
              <a:extLst>
                <a:ext uri="{FF2B5EF4-FFF2-40B4-BE49-F238E27FC236}">
                  <a16:creationId xmlns:a16="http://schemas.microsoft.com/office/drawing/2014/main" id="{A265E695-06F1-4D2E-9473-DE99C2676268}"/>
                </a:ext>
              </a:extLst>
            </p:cNvPr>
            <p:cNvCxnSpPr/>
            <p:nvPr/>
          </p:nvCxnSpPr>
          <p:spPr>
            <a:xfrm rot="5400000">
              <a:off x="6758100" y="4882469"/>
              <a:ext cx="1170915" cy="21316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1" name="Elbow Connector 218">
              <a:extLst>
                <a:ext uri="{FF2B5EF4-FFF2-40B4-BE49-F238E27FC236}">
                  <a16:creationId xmlns:a16="http://schemas.microsoft.com/office/drawing/2014/main" id="{1764D04D-158B-4A3A-9E7D-76DED9D813C4}"/>
                </a:ext>
              </a:extLst>
            </p:cNvPr>
            <p:cNvCxnSpPr>
              <a:stCxn id="69" idx="1"/>
            </p:cNvCxnSpPr>
            <p:nvPr/>
          </p:nvCxnSpPr>
          <p:spPr>
            <a:xfrm rot="10800000" flipV="1">
              <a:off x="4898474" y="4398630"/>
              <a:ext cx="457200" cy="1834268"/>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sp>
          <p:nvSpPr>
            <p:cNvPr id="123" name="Rectangle 122">
              <a:extLst>
                <a:ext uri="{FF2B5EF4-FFF2-40B4-BE49-F238E27FC236}">
                  <a16:creationId xmlns:a16="http://schemas.microsoft.com/office/drawing/2014/main" id="{AAF06B2F-EDB4-418A-A374-094D2577498A}"/>
                </a:ext>
              </a:extLst>
            </p:cNvPr>
            <p:cNvSpPr/>
            <p:nvPr/>
          </p:nvSpPr>
          <p:spPr>
            <a:xfrm>
              <a:off x="10476274" y="2037950"/>
              <a:ext cx="914400" cy="609617"/>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Carbon+ BNR- MBR</a:t>
              </a:r>
            </a:p>
          </p:txBody>
        </p:sp>
        <p:sp>
          <p:nvSpPr>
            <p:cNvPr id="124" name="Rectangle 123">
              <a:extLst>
                <a:ext uri="{FF2B5EF4-FFF2-40B4-BE49-F238E27FC236}">
                  <a16:creationId xmlns:a16="http://schemas.microsoft.com/office/drawing/2014/main" id="{38C54C71-C2F2-499E-8FB2-9D695908DC8C}"/>
                </a:ext>
              </a:extLst>
            </p:cNvPr>
            <p:cNvSpPr/>
            <p:nvPr/>
          </p:nvSpPr>
          <p:spPr>
            <a:xfrm>
              <a:off x="10452090" y="4204881"/>
              <a:ext cx="914400" cy="365760"/>
            </a:xfrm>
            <a:prstGeom prst="rect">
              <a:avLst/>
            </a:pr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r>
                <a:rPr lang="en-US" sz="1400" dirty="0"/>
                <a:t>RO</a:t>
              </a:r>
            </a:p>
          </p:txBody>
        </p:sp>
        <p:cxnSp>
          <p:nvCxnSpPr>
            <p:cNvPr id="125" name="Straight Arrow Connector 124">
              <a:extLst>
                <a:ext uri="{FF2B5EF4-FFF2-40B4-BE49-F238E27FC236}">
                  <a16:creationId xmlns:a16="http://schemas.microsoft.com/office/drawing/2014/main" id="{D2AFE03D-3360-4298-8E74-843030120CBF}"/>
                </a:ext>
              </a:extLst>
            </p:cNvPr>
            <p:cNvCxnSpPr/>
            <p:nvPr/>
          </p:nvCxnSpPr>
          <p:spPr>
            <a:xfrm flipH="1">
              <a:off x="10915956" y="2652816"/>
              <a:ext cx="35033" cy="15596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6" name="Elbow Connector 77">
              <a:extLst>
                <a:ext uri="{FF2B5EF4-FFF2-40B4-BE49-F238E27FC236}">
                  <a16:creationId xmlns:a16="http://schemas.microsoft.com/office/drawing/2014/main" id="{A3EE2932-EC0D-4531-AAE8-BC84647CFA67}"/>
                </a:ext>
              </a:extLst>
            </p:cNvPr>
            <p:cNvCxnSpPr/>
            <p:nvPr/>
          </p:nvCxnSpPr>
          <p:spPr>
            <a:xfrm>
              <a:off x="6947194" y="1160562"/>
              <a:ext cx="3988564" cy="845734"/>
            </a:xfrm>
            <a:prstGeom prst="bentConnector3">
              <a:avLst>
                <a:gd name="adj1" fmla="val 100218"/>
              </a:avLst>
            </a:prstGeom>
            <a:ln>
              <a:tailEnd type="triangle"/>
            </a:ln>
          </p:spPr>
          <p:style>
            <a:lnRef idx="3">
              <a:schemeClr val="dk1"/>
            </a:lnRef>
            <a:fillRef idx="0">
              <a:schemeClr val="dk1"/>
            </a:fillRef>
            <a:effectRef idx="2">
              <a:schemeClr val="dk1"/>
            </a:effectRef>
            <a:fontRef idx="minor">
              <a:schemeClr val="tx1"/>
            </a:fontRef>
          </p:style>
        </p:cxnSp>
        <p:cxnSp>
          <p:nvCxnSpPr>
            <p:cNvPr id="128" name="Elbow Connector 78">
              <a:extLst>
                <a:ext uri="{FF2B5EF4-FFF2-40B4-BE49-F238E27FC236}">
                  <a16:creationId xmlns:a16="http://schemas.microsoft.com/office/drawing/2014/main" id="{853C86F1-21AB-4EF1-A147-4F9E363EA07B}"/>
                </a:ext>
              </a:extLst>
            </p:cNvPr>
            <p:cNvCxnSpPr>
              <a:stCxn id="124" idx="1"/>
            </p:cNvCxnSpPr>
            <p:nvPr/>
          </p:nvCxnSpPr>
          <p:spPr>
            <a:xfrm rot="10800000" flipV="1">
              <a:off x="10060518" y="4387761"/>
              <a:ext cx="391573" cy="1175882"/>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9" name="Elbow Connector 79">
              <a:extLst>
                <a:ext uri="{FF2B5EF4-FFF2-40B4-BE49-F238E27FC236}">
                  <a16:creationId xmlns:a16="http://schemas.microsoft.com/office/drawing/2014/main" id="{E9F3D94C-F31F-4EA1-9FA4-BC34777C4509}"/>
                </a:ext>
              </a:extLst>
            </p:cNvPr>
            <p:cNvCxnSpPr/>
            <p:nvPr/>
          </p:nvCxnSpPr>
          <p:spPr>
            <a:xfrm rot="10800000" flipV="1">
              <a:off x="8668301" y="2274258"/>
              <a:ext cx="1799501" cy="1214564"/>
            </a:xfrm>
            <a:prstGeom prst="bentConnector3">
              <a:avLst>
                <a:gd name="adj1" fmla="val 14672"/>
              </a:avLst>
            </a:prstGeom>
            <a:ln>
              <a:tailEnd type="triangle"/>
            </a:ln>
          </p:spPr>
          <p:style>
            <a:lnRef idx="3">
              <a:schemeClr val="dk1"/>
            </a:lnRef>
            <a:fillRef idx="0">
              <a:schemeClr val="dk1"/>
            </a:fillRef>
            <a:effectRef idx="2">
              <a:schemeClr val="dk1"/>
            </a:effectRef>
            <a:fontRef idx="minor">
              <a:schemeClr val="tx1"/>
            </a:fontRef>
          </p:style>
        </p:cxnSp>
        <p:cxnSp>
          <p:nvCxnSpPr>
            <p:cNvPr id="130" name="Elbow Connector 80">
              <a:extLst>
                <a:ext uri="{FF2B5EF4-FFF2-40B4-BE49-F238E27FC236}">
                  <a16:creationId xmlns:a16="http://schemas.microsoft.com/office/drawing/2014/main" id="{8042964E-F79E-4BA6-B40D-5828E8DC69F0}"/>
                </a:ext>
              </a:extLst>
            </p:cNvPr>
            <p:cNvCxnSpPr>
              <a:stCxn id="124" idx="2"/>
            </p:cNvCxnSpPr>
            <p:nvPr/>
          </p:nvCxnSpPr>
          <p:spPr>
            <a:xfrm rot="5400000">
              <a:off x="10630650" y="4599113"/>
              <a:ext cx="307112" cy="250169"/>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1" name="Trapezoid 130">
              <a:extLst>
                <a:ext uri="{FF2B5EF4-FFF2-40B4-BE49-F238E27FC236}">
                  <a16:creationId xmlns:a16="http://schemas.microsoft.com/office/drawing/2014/main" id="{1BEED26F-55BF-41F2-B060-8284073DA80D}"/>
                </a:ext>
              </a:extLst>
            </p:cNvPr>
            <p:cNvSpPr/>
            <p:nvPr/>
          </p:nvSpPr>
          <p:spPr>
            <a:xfrm>
              <a:off x="439537" y="4865624"/>
              <a:ext cx="1183579" cy="715191"/>
            </a:xfrm>
            <a:prstGeom prst="trapezoi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Predisposal treatment (P removal)</a:t>
              </a:r>
            </a:p>
          </p:txBody>
        </p:sp>
        <p:cxnSp>
          <p:nvCxnSpPr>
            <p:cNvPr id="132" name="Elbow Connector 93">
              <a:extLst>
                <a:ext uri="{FF2B5EF4-FFF2-40B4-BE49-F238E27FC236}">
                  <a16:creationId xmlns:a16="http://schemas.microsoft.com/office/drawing/2014/main" id="{1B0FCB48-7C71-47E7-8B90-F20551579C06}"/>
                </a:ext>
              </a:extLst>
            </p:cNvPr>
            <p:cNvCxnSpPr>
              <a:endCxn id="131" idx="3"/>
            </p:cNvCxnSpPr>
            <p:nvPr/>
          </p:nvCxnSpPr>
          <p:spPr>
            <a:xfrm rot="10800000">
              <a:off x="1533718" y="5223220"/>
              <a:ext cx="7368323" cy="14892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4" name="Straight Arrow Connector 133">
              <a:extLst>
                <a:ext uri="{FF2B5EF4-FFF2-40B4-BE49-F238E27FC236}">
                  <a16:creationId xmlns:a16="http://schemas.microsoft.com/office/drawing/2014/main" id="{880914BB-4B98-46C9-A504-9EF9335992E0}"/>
                </a:ext>
              </a:extLst>
            </p:cNvPr>
            <p:cNvCxnSpPr>
              <a:stCxn id="131" idx="2"/>
            </p:cNvCxnSpPr>
            <p:nvPr/>
          </p:nvCxnSpPr>
          <p:spPr>
            <a:xfrm flipH="1">
              <a:off x="987047" y="5580815"/>
              <a:ext cx="44280" cy="19488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4174662531"/>
      </p:ext>
    </p:extLst>
  </p:cSld>
  <p:clrMapOvr>
    <a:masterClrMapping/>
  </p:clrMapOvr>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Nature ecology education photo presentation</Template>
  <TotalTime>0</TotalTime>
  <Words>1859</Words>
  <Application>Microsoft Office PowerPoint</Application>
  <PresentationFormat>Widescreen</PresentationFormat>
  <Paragraphs>398</Paragraphs>
  <Slides>17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Aharoni</vt:lpstr>
      <vt:lpstr>Arial</vt:lpstr>
      <vt:lpstr>Calibri</vt:lpstr>
      <vt:lpstr>Calibri Light</vt:lpstr>
      <vt:lpstr>Corbel</vt:lpstr>
      <vt:lpstr>Gisha</vt:lpstr>
      <vt:lpstr>Times New Roman</vt:lpstr>
      <vt:lpstr>Ecology 16x9</vt:lpstr>
      <vt:lpstr>Office Theme</vt:lpstr>
      <vt:lpstr>The Economic Cost of Wastewater Quality Standards</vt:lpstr>
      <vt:lpstr>Content</vt:lpstr>
      <vt:lpstr>PowerPoint Presentation</vt:lpstr>
      <vt:lpstr>Economics of Treated Wastewater - Literature</vt:lpstr>
      <vt:lpstr>MYWAS-VALUE-RWRM Model</vt:lpstr>
      <vt:lpstr>MYWAS – Water-Sector Topology</vt:lpstr>
      <vt:lpstr>VALUE – Agricultural Sector, Water Use (2019)</vt:lpstr>
      <vt:lpstr>Water-Salinity Production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2017-01-18T07:03:21Z</dcterms:created>
  <dcterms:modified xsi:type="dcterms:W3CDTF">2022-11-09T11:05:33Z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