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2"/>
  </p:notesMasterIdLst>
  <p:handoutMasterIdLst>
    <p:handoutMasterId r:id="rId33"/>
  </p:handoutMasterIdLst>
  <p:sldIdLst>
    <p:sldId id="307" r:id="rId5"/>
    <p:sldId id="261" r:id="rId6"/>
    <p:sldId id="262" r:id="rId7"/>
    <p:sldId id="273" r:id="rId8"/>
    <p:sldId id="302" r:id="rId9"/>
    <p:sldId id="263" r:id="rId10"/>
    <p:sldId id="264" r:id="rId11"/>
    <p:sldId id="304" r:id="rId12"/>
    <p:sldId id="313" r:id="rId13"/>
    <p:sldId id="314" r:id="rId14"/>
    <p:sldId id="315" r:id="rId15"/>
    <p:sldId id="316" r:id="rId16"/>
    <p:sldId id="318" r:id="rId17"/>
    <p:sldId id="308" r:id="rId18"/>
    <p:sldId id="309" r:id="rId19"/>
    <p:sldId id="310" r:id="rId20"/>
    <p:sldId id="258" r:id="rId21"/>
    <p:sldId id="269" r:id="rId22"/>
    <p:sldId id="266" r:id="rId23"/>
    <p:sldId id="268" r:id="rId24"/>
    <p:sldId id="270" r:id="rId25"/>
    <p:sldId id="311" r:id="rId26"/>
    <p:sldId id="312" r:id="rId27"/>
    <p:sldId id="272" r:id="rId28"/>
    <p:sldId id="271" r:id="rId29"/>
    <p:sldId id="319" r:id="rId30"/>
    <p:sldId id="320" r:id="rId3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92DDD-D17A-0384-C48D-BBF493980CAD}" v="2" dt="2022-11-09T15:31:26.332"/>
    <p1510:client id="{DE87704C-04D5-1230-CDCE-155541BAC714}" v="11" dt="2022-11-10T06:53:52.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0" autoAdjust="0"/>
    <p:restoredTop sz="79650" autoAdjust="0"/>
  </p:normalViewPr>
  <p:slideViewPr>
    <p:cSldViewPr>
      <p:cViewPr varScale="1">
        <p:scale>
          <a:sx n="69" d="100"/>
          <a:sy n="69" d="100"/>
        </p:scale>
        <p:origin x="1680" y="5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5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D3B53-61BD-81AE-3DD4-F6DE413D3B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a:extLst>
              <a:ext uri="{FF2B5EF4-FFF2-40B4-BE49-F238E27FC236}">
                <a16:creationId xmlns:a16="http://schemas.microsoft.com/office/drawing/2014/main" id="{648E5AD5-6129-51D5-C09C-2AD1177832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4737DD-2AE1-4C23-BA2E-F851B831FA51}" type="datetimeFigureOut">
              <a:rPr lang="en-IL" smtClean="0"/>
              <a:t>10/11/2022</a:t>
            </a:fld>
            <a:endParaRPr lang="en-IL"/>
          </a:p>
        </p:txBody>
      </p:sp>
      <p:sp>
        <p:nvSpPr>
          <p:cNvPr id="4" name="Footer Placeholder 3">
            <a:extLst>
              <a:ext uri="{FF2B5EF4-FFF2-40B4-BE49-F238E27FC236}">
                <a16:creationId xmlns:a16="http://schemas.microsoft.com/office/drawing/2014/main" id="{78F18D14-A0C9-14D0-77E1-C5A7DACC34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5" name="Slide Number Placeholder 4">
            <a:extLst>
              <a:ext uri="{FF2B5EF4-FFF2-40B4-BE49-F238E27FC236}">
                <a16:creationId xmlns:a16="http://schemas.microsoft.com/office/drawing/2014/main" id="{6C8870E3-1118-A3B0-8F33-7A583D3398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9D0CA9-BCD5-41E5-810C-84A2B859D164}" type="slidenum">
              <a:rPr lang="en-IL" smtClean="0"/>
              <a:t>‹#›</a:t>
            </a:fld>
            <a:endParaRPr lang="en-IL"/>
          </a:p>
        </p:txBody>
      </p:sp>
    </p:spTree>
    <p:extLst>
      <p:ext uri="{BB962C8B-B14F-4D97-AF65-F5344CB8AC3E}">
        <p14:creationId xmlns:p14="http://schemas.microsoft.com/office/powerpoint/2010/main" val="2393537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4AE62-6BA1-4CD3-87F8-0352C36D5925}" type="datetimeFigureOut">
              <a:rPr lang="en-IL" smtClean="0"/>
              <a:t>10/11/2022</a:t>
            </a:fld>
            <a:endParaRPr lang="en-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73C40-651F-4E0B-A516-CDBBA29CABE9}" type="slidenum">
              <a:rPr lang="en-IL" smtClean="0"/>
              <a:t>‹#›</a:t>
            </a:fld>
            <a:endParaRPr lang="en-IL"/>
          </a:p>
        </p:txBody>
      </p:sp>
    </p:spTree>
    <p:extLst>
      <p:ext uri="{BB962C8B-B14F-4D97-AF65-F5344CB8AC3E}">
        <p14:creationId xmlns:p14="http://schemas.microsoft.com/office/powerpoint/2010/main" val="17121507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hello everyone my name is Or </a:t>
            </a:r>
            <a:r>
              <a:rPr lang="en-US" sz="1800" b="0" i="0" dirty="0" err="1">
                <a:solidFill>
                  <a:srgbClr val="000000"/>
                </a:solidFill>
                <a:effectLst/>
                <a:latin typeface="Calibri" panose="020F0502020204030204" pitchFamily="34" charset="0"/>
              </a:rPr>
              <a:t>peres</a:t>
            </a:r>
            <a:r>
              <a:rPr lang="en-US" sz="1800" b="0" i="0" dirty="0">
                <a:solidFill>
                  <a:srgbClr val="000000"/>
                </a:solidFill>
                <a:effectLst/>
                <a:latin typeface="Calibri" panose="020F0502020204030204" pitchFamily="34" charset="0"/>
              </a:rPr>
              <a:t> and I’m here on the behalf of Ariel university the nutrition department thank you for inviting me today to talk about health care providers and their attitudes knowledge and barriers towards screening and treating food insecurity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a:t>
            </a:fld>
            <a:endParaRPr lang="en-IL"/>
          </a:p>
        </p:txBody>
      </p:sp>
    </p:spTree>
    <p:extLst>
      <p:ext uri="{BB962C8B-B14F-4D97-AF65-F5344CB8AC3E}">
        <p14:creationId xmlns:p14="http://schemas.microsoft.com/office/powerpoint/2010/main" val="570883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research I would like to present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10</a:t>
            </a:fld>
            <a:endParaRPr lang="en-IL"/>
          </a:p>
        </p:txBody>
      </p:sp>
    </p:spTree>
    <p:extLst>
      <p:ext uri="{BB962C8B-B14F-4D97-AF65-F5344CB8AC3E}">
        <p14:creationId xmlns:p14="http://schemas.microsoft.com/office/powerpoint/2010/main" val="232442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in this research the prevalence of screening is lower.</a:t>
            </a:r>
          </a:p>
          <a:p>
            <a:r>
              <a:rPr lang="en-US" dirty="0"/>
              <a:t>Next we will see that in Israel we are more close to this rates of screening.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11</a:t>
            </a:fld>
            <a:endParaRPr lang="en-IL"/>
          </a:p>
        </p:txBody>
      </p:sp>
    </p:spTree>
    <p:extLst>
      <p:ext uri="{BB962C8B-B14F-4D97-AF65-F5344CB8AC3E}">
        <p14:creationId xmlns:p14="http://schemas.microsoft.com/office/powerpoint/2010/main" val="329372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barriers let’s take a better look at the barriers and not on the factors analysis</a:t>
            </a: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12</a:t>
            </a:fld>
            <a:endParaRPr lang="en-IL"/>
          </a:p>
        </p:txBody>
      </p:sp>
    </p:spTree>
    <p:extLst>
      <p:ext uri="{BB962C8B-B14F-4D97-AF65-F5344CB8AC3E}">
        <p14:creationId xmlns:p14="http://schemas.microsoft.com/office/powerpoint/2010/main" val="345074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barriers let’s take a better look at them </a:t>
            </a:r>
          </a:p>
          <a:p>
            <a:r>
              <a:rPr lang="en-US" dirty="0"/>
              <a:t>Time – asking 18 questions takes alt of time</a:t>
            </a: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13</a:t>
            </a:fld>
            <a:endParaRPr lang="en-IL"/>
          </a:p>
        </p:txBody>
      </p:sp>
    </p:spTree>
    <p:extLst>
      <p:ext uri="{BB962C8B-B14F-4D97-AF65-F5344CB8AC3E}">
        <p14:creationId xmlns:p14="http://schemas.microsoft.com/office/powerpoint/2010/main" val="180580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above led us to the question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14</a:t>
            </a:fld>
            <a:endParaRPr lang="en-IL"/>
          </a:p>
        </p:txBody>
      </p:sp>
    </p:spTree>
    <p:extLst>
      <p:ext uri="{BB962C8B-B14F-4D97-AF65-F5344CB8AC3E}">
        <p14:creationId xmlns:p14="http://schemas.microsoft.com/office/powerpoint/2010/main" val="290580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aims were…</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15</a:t>
            </a:fld>
            <a:endParaRPr lang="en-IL"/>
          </a:p>
        </p:txBody>
      </p:sp>
    </p:spTree>
    <p:extLst>
      <p:ext uri="{BB962C8B-B14F-4D97-AF65-F5344CB8AC3E}">
        <p14:creationId xmlns:p14="http://schemas.microsoft.com/office/powerpoint/2010/main" val="306876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latin typeface="Calibri" panose="020F0502020204030204" pitchFamily="34" charset="0"/>
              </a:rPr>
              <a:t>Our overall research is wider and included quantitative parts and here I will present only our exploratory qualitative research  </a:t>
            </a:r>
          </a:p>
          <a:p>
            <a:endParaRPr lang="en-US" sz="2800" b="0" i="0" dirty="0">
              <a:solidFill>
                <a:srgbClr val="000000"/>
              </a:solidFill>
              <a:effectLst/>
              <a:latin typeface="WordVisi_MSFontService"/>
            </a:endParaRPr>
          </a:p>
          <a:p>
            <a:r>
              <a:rPr lang="en-US" sz="2800" b="0" i="0" dirty="0">
                <a:solidFill>
                  <a:srgbClr val="000000"/>
                </a:solidFill>
                <a:effectLst/>
                <a:latin typeface="WordVisi_MSFontService"/>
              </a:rPr>
              <a:t>we performed a qualitative pilot study among health professionals. Interviews</a:t>
            </a:r>
            <a:r>
              <a:rPr lang="en-US" sz="1800" b="0" i="0" dirty="0">
                <a:solidFill>
                  <a:srgbClr val="000000"/>
                </a:solidFill>
                <a:effectLst/>
                <a:latin typeface="Calibri" panose="020F0502020204030204" pitchFamily="34" charset="0"/>
              </a:rPr>
              <a:t> with different health professions nurses, hemodialysis nurses, dietitians, physicians, and pharmacists the total of 15 interviews </a:t>
            </a:r>
          </a:p>
          <a:p>
            <a:r>
              <a:rPr lang="en-US" sz="1800" b="0" i="0" dirty="0">
                <a:solidFill>
                  <a:srgbClr val="000000"/>
                </a:solidFill>
                <a:effectLst/>
                <a:latin typeface="Calibri" panose="020F0502020204030204" pitchFamily="34" charset="0"/>
              </a:rPr>
              <a:t>Using convince sample and semi-structured interviews.</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Now I’ll represent to you quotes from our interviews  </a:t>
            </a:r>
          </a:p>
          <a:p>
            <a:endParaRPr lang="en-US" sz="1800" b="0" i="0" dirty="0">
              <a:solidFill>
                <a:srgbClr val="000000"/>
              </a:solidFill>
              <a:effectLst/>
              <a:latin typeface="Calibri" panose="020F0502020204030204" pitchFamily="34" charset="0"/>
            </a:endParaRP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16</a:t>
            </a:fld>
            <a:endParaRPr lang="en-IL"/>
          </a:p>
        </p:txBody>
      </p:sp>
    </p:spTree>
    <p:extLst>
      <p:ext uri="{BB962C8B-B14F-4D97-AF65-F5344CB8AC3E}">
        <p14:creationId xmlns:p14="http://schemas.microsoft.com/office/powerpoint/2010/main" val="53186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Hemodialysis Nurses said…..</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17</a:t>
            </a:fld>
            <a:endParaRPr lang="en-IL"/>
          </a:p>
        </p:txBody>
      </p:sp>
    </p:spTree>
    <p:extLst>
      <p:ext uri="{BB962C8B-B14F-4D97-AF65-F5344CB8AC3E}">
        <p14:creationId xmlns:p14="http://schemas.microsoft.com/office/powerpoint/2010/main" val="103497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ssistant" pitchFamily="2" charset="-79"/>
                <a:cs typeface="Assistant" pitchFamily="2" charset="-79"/>
              </a:rPr>
              <a:t>The clothes are very hanging on them and you can see that these are clothes that were previously bought when they were at a higher weight. I do a lot of home visits and you can see that they have nothing to offer you and they don't really have anything to eat."</a:t>
            </a:r>
          </a:p>
          <a:p>
            <a:endParaRPr lang="en-US" b="0" i="0" dirty="0">
              <a:solidFill>
                <a:srgbClr val="333333"/>
              </a:solidFill>
              <a:effectLst/>
              <a:latin typeface="Assistant" pitchFamily="2" charset="-79"/>
              <a:cs typeface="Assistant" pitchFamily="2" charset="-79"/>
            </a:endParaRPr>
          </a:p>
          <a:p>
            <a:endParaRPr lang="en-US" b="0" i="0" dirty="0">
              <a:solidFill>
                <a:srgbClr val="333333"/>
              </a:solidFill>
              <a:effectLst/>
              <a:latin typeface="Assistant" pitchFamily="2" charset="-79"/>
              <a:cs typeface="Assistan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What's important is even before the contact with the families is to keep the premature babies alive and that's why we don't have enough time and we work in a crazy rush and only manage to do what really has to happen”</a:t>
            </a:r>
          </a:p>
          <a:p>
            <a:r>
              <a:rPr lang="en-US" b="0" i="0" dirty="0">
                <a:solidFill>
                  <a:srgbClr val="333333"/>
                </a:solidFill>
                <a:effectLst/>
                <a:latin typeface="Assistant" pitchFamily="2" charset="-79"/>
                <a:cs typeface="Assistant" pitchFamily="2" charset="-79"/>
              </a:rPr>
              <a:t>you can see that these are clothes that were previously bought when they were at a higher weight.</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18</a:t>
            </a:fld>
            <a:endParaRPr lang="en-IL"/>
          </a:p>
        </p:txBody>
      </p:sp>
    </p:spTree>
    <p:extLst>
      <p:ext uri="{BB962C8B-B14F-4D97-AF65-F5344CB8AC3E}">
        <p14:creationId xmlns:p14="http://schemas.microsoft.com/office/powerpoint/2010/main" val="340422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19</a:t>
            </a:fld>
            <a:endParaRPr lang="en-IL"/>
          </a:p>
        </p:txBody>
      </p:sp>
    </p:spTree>
    <p:extLst>
      <p:ext uri="{BB962C8B-B14F-4D97-AF65-F5344CB8AC3E}">
        <p14:creationId xmlns:p14="http://schemas.microsoft.com/office/powerpoint/2010/main" val="398457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As Rusty showed The most common screening tool we know is the USDA screening tool and it includes 18 items for households with kids under 16 years old and ten items for households with kids over 16 years old.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2</a:t>
            </a:fld>
            <a:endParaRPr lang="en-IL"/>
          </a:p>
        </p:txBody>
      </p:sp>
    </p:spTree>
    <p:extLst>
      <p:ext uri="{BB962C8B-B14F-4D97-AF65-F5344CB8AC3E}">
        <p14:creationId xmlns:p14="http://schemas.microsoft.com/office/powerpoint/2010/main" val="299197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question is about barriers</a:t>
            </a:r>
          </a:p>
          <a:p>
            <a:endParaRPr lang="en-US" dirty="0"/>
          </a:p>
          <a:p>
            <a:r>
              <a:rPr lang="en-US" dirty="0"/>
              <a:t>The second quote is the answer to the question “</a:t>
            </a:r>
            <a:r>
              <a:rPr lang="en" dirty="0"/>
              <a:t>o you think it is correct to find out about this topic with all your patients? If not - according to what criteria would you choose who to inquire with?”</a:t>
            </a:r>
          </a:p>
          <a:p>
            <a:endParaRPr lang="en" dirty="0"/>
          </a:p>
          <a:p>
            <a:r>
              <a:rPr lang="en" dirty="0"/>
              <a:t>I think the quotions speak for them self</a:t>
            </a: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21</a:t>
            </a:fld>
            <a:endParaRPr lang="en-IL"/>
          </a:p>
        </p:txBody>
      </p:sp>
    </p:spTree>
    <p:extLst>
      <p:ext uri="{BB962C8B-B14F-4D97-AF65-F5344CB8AC3E}">
        <p14:creationId xmlns:p14="http://schemas.microsoft.com/office/powerpoint/2010/main" val="72843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לא מכירים ולא משתמשים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22</a:t>
            </a:fld>
            <a:endParaRPr lang="en-IL"/>
          </a:p>
        </p:txBody>
      </p:sp>
    </p:spTree>
    <p:extLst>
      <p:ext uri="{BB962C8B-B14F-4D97-AF65-F5344CB8AC3E}">
        <p14:creationId xmlns:p14="http://schemas.microsoft.com/office/powerpoint/2010/main" val="815385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comprising to  what we saw in the literature </a:t>
            </a:r>
          </a:p>
          <a:p>
            <a:r>
              <a:rPr lang="en-US" dirty="0"/>
              <a:t>time and lack of knowledge are similar to the barriers that we find in the literature </a:t>
            </a:r>
          </a:p>
          <a:p>
            <a:r>
              <a:rPr lang="en-US" dirty="0"/>
              <a:t>In our study  Two findings are unique – the embarrassment of screening and the uncertainty us to </a:t>
            </a:r>
          </a:p>
          <a:p>
            <a:r>
              <a:rPr lang="en-US" dirty="0"/>
              <a:t>A main theme </a:t>
            </a:r>
            <a:r>
              <a:rPr lang="en-US" dirty="0" err="1"/>
              <a:t>unce</a:t>
            </a:r>
            <a:r>
              <a:rPr lang="en-US" dirty="0"/>
              <a:t>….</a:t>
            </a:r>
          </a:p>
          <a:p>
            <a:r>
              <a:rPr lang="he-IL" dirty="0"/>
              <a:t>בדומה למחקר האמריקאי </a:t>
            </a:r>
            <a:r>
              <a:rPr lang="he-IL" dirty="0" err="1"/>
              <a:t>המצייג</a:t>
            </a:r>
            <a:r>
              <a:rPr lang="he-IL" dirty="0"/>
              <a:t> שראינו את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p>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חן ומורן – דיאליזה</a:t>
            </a:r>
          </a:p>
          <a:p>
            <a:r>
              <a:rPr lang="he-IL" dirty="0"/>
              <a:t>בשאלונים של האחיות בדיאליזה דירגו את הנושא של חוסר נעימות בשאלת שאלות כאלו בממוצע של 3.6  מתוך 5 </a:t>
            </a:r>
          </a:p>
          <a:p>
            <a:r>
              <a:rPr lang="he-IL" dirty="0"/>
              <a:t>מחסום זמן דורג 3 מתוך 5</a:t>
            </a:r>
          </a:p>
          <a:p>
            <a:r>
              <a:rPr lang="he-IL" dirty="0"/>
              <a:t>תחושת נוחות </a:t>
            </a:r>
            <a:r>
              <a:rPr lang="he-IL" dirty="0" err="1"/>
              <a:t>בשאית</a:t>
            </a:r>
            <a:r>
              <a:rPr lang="he-IL" dirty="0"/>
              <a:t> השאלות – </a:t>
            </a:r>
            <a:br>
              <a:rPr lang="en-US" dirty="0"/>
            </a:br>
            <a:r>
              <a:rPr lang="he-IL" dirty="0"/>
              <a:t>3 הרגישו בנוח לשאול מציינים כי זה קשר ארוך טווח ואחרי זמן מה אין קושי לשאול את השאלות הללו</a:t>
            </a:r>
          </a:p>
          <a:p>
            <a:r>
              <a:rPr lang="he-IL" dirty="0"/>
              <a:t>מכירים זמן רב</a:t>
            </a:r>
          </a:p>
          <a:p>
            <a:endParaRPr lang="he-IL" dirty="0"/>
          </a:p>
          <a:p>
            <a:r>
              <a:rPr lang="he-IL" dirty="0"/>
              <a:t>בר וליטל רוקחים –</a:t>
            </a:r>
            <a:br>
              <a:rPr lang="en-US" dirty="0"/>
            </a:br>
            <a:r>
              <a:rPr lang="he-IL" dirty="0"/>
              <a:t>מובן מהשיח כי רוקחת אחת לא כ"כ חושבת שהסיקור נופל באחריותה – 2 רוקחות אחרות מוכנות לסקר</a:t>
            </a:r>
          </a:p>
          <a:p>
            <a:r>
              <a:rPr lang="he-IL" dirty="0"/>
              <a:t>חוסר ידע בנוגע לנושא עלה במהלך </a:t>
            </a:r>
            <a:r>
              <a:rPr lang="he-IL" dirty="0" err="1"/>
              <a:t>הראיון</a:t>
            </a:r>
            <a:r>
              <a:rPr lang="he-IL" dirty="0"/>
              <a:t> – לא נשאלו ישירות על מחסומים</a:t>
            </a:r>
          </a:p>
          <a:p>
            <a:endParaRPr lang="he-IL" dirty="0"/>
          </a:p>
          <a:p>
            <a:r>
              <a:rPr lang="he-IL" dirty="0"/>
              <a:t>רופאים:</a:t>
            </a:r>
            <a:br>
              <a:rPr lang="en-US" dirty="0"/>
            </a:br>
            <a:r>
              <a:rPr lang="he-IL" dirty="0"/>
              <a:t>מחסומים </a:t>
            </a:r>
            <a:r>
              <a:rPr lang="he-IL" dirty="0" err="1"/>
              <a:t>שצויינו</a:t>
            </a:r>
            <a:r>
              <a:rPr lang="he-IL" dirty="0"/>
              <a:t> 2 – זמן </a:t>
            </a:r>
            <a:br>
              <a:rPr lang="en-US" dirty="0"/>
            </a:br>
            <a:r>
              <a:rPr lang="he-IL" dirty="0"/>
              <a:t>1 – הבושה של המטופלים </a:t>
            </a:r>
          </a:p>
          <a:p>
            <a:r>
              <a:rPr lang="he-IL" dirty="0"/>
              <a:t>2 ציינו מה עושים עם סיקור חיובי?</a:t>
            </a:r>
          </a:p>
          <a:p>
            <a:endParaRPr lang="he-IL" dirty="0"/>
          </a:p>
          <a:p>
            <a:r>
              <a:rPr lang="he-IL" dirty="0"/>
              <a:t>כולם לא הרגישו בנוח עם שאילת שאלות מהסוג הזה</a:t>
            </a:r>
          </a:p>
          <a:p>
            <a:endParaRPr lang="he-IL" dirty="0"/>
          </a:p>
          <a:p>
            <a:r>
              <a:rPr lang="he-IL" dirty="0"/>
              <a:t>דיאטניות –</a:t>
            </a:r>
            <a:r>
              <a:rPr lang="he-IL" dirty="0" err="1"/>
              <a:t>סתיות</a:t>
            </a:r>
            <a:endParaRPr lang="he-IL" dirty="0"/>
          </a:p>
          <a:p>
            <a:r>
              <a:rPr lang="he-IL" dirty="0"/>
              <a:t> </a:t>
            </a:r>
            <a:r>
              <a:rPr lang="en-US" dirty="0"/>
              <a:t> - </a:t>
            </a:r>
            <a:r>
              <a:rPr lang="he-IL" dirty="0"/>
              <a:t>תפנה לרווחה – נראה כי היא מרגישה בנוח לשוחח איתה על אי ביטחון תזונתי</a:t>
            </a:r>
          </a:p>
          <a:p>
            <a:r>
              <a:rPr lang="he-IL" dirty="0"/>
              <a:t>לא נשאלו על מחסומים </a:t>
            </a:r>
          </a:p>
          <a:p>
            <a:r>
              <a:rPr lang="he-IL" dirty="0"/>
              <a:t>- תפקיד הסיקור – זה לא התפקיד של הדיאטנית. </a:t>
            </a:r>
          </a:p>
          <a:p>
            <a:r>
              <a:rPr lang="he-IL" dirty="0"/>
              <a:t>שתי דיאטניות אומרות שזה לא התפקיד שלהן.</a:t>
            </a:r>
          </a:p>
          <a:p>
            <a:r>
              <a:rPr lang="he-IL" dirty="0"/>
              <a:t>דיאטנית שנייה לא התבטאה בנוגע לנוחות בשאילת השאלות</a:t>
            </a:r>
          </a:p>
          <a:p>
            <a:r>
              <a:rPr lang="he-IL" dirty="0"/>
              <a:t>דיאטנית אחת ציינה כי חשוב לא רק לקבל הדרכה איך לסקר אל גם איך לעזור</a:t>
            </a:r>
          </a:p>
          <a:p>
            <a:endParaRPr lang="he-IL" dirty="0"/>
          </a:p>
          <a:p>
            <a:r>
              <a:rPr lang="he-IL" dirty="0"/>
              <a:t>אחיות מור וליאור:</a:t>
            </a:r>
          </a:p>
          <a:p>
            <a:r>
              <a:rPr lang="he-IL" dirty="0"/>
              <a:t>תפקיד של מי – אחות אחת לא כ"כ יודעת אם זה מתאים להן</a:t>
            </a:r>
            <a:br>
              <a:rPr lang="en-US" dirty="0"/>
            </a:br>
            <a:r>
              <a:rPr lang="he-IL" dirty="0"/>
              <a:t>אחות אחרת אומרת שחסר להם ידע על מנת לסקר</a:t>
            </a:r>
          </a:p>
          <a:p>
            <a:r>
              <a:rPr lang="he-IL" dirty="0"/>
              <a:t>יותר נוח לשוחח על הנושאים האלה מול </a:t>
            </a:r>
            <a:r>
              <a:rPr lang="he-IL" dirty="0" err="1"/>
              <a:t>העו"ס</a:t>
            </a:r>
            <a:r>
              <a:rPr lang="he-IL" dirty="0"/>
              <a:t>.</a:t>
            </a:r>
          </a:p>
          <a:p>
            <a:r>
              <a:rPr lang="he-IL" dirty="0"/>
              <a:t>מחסומים – ידע וזמן (בעיקר זמן)</a:t>
            </a:r>
          </a:p>
        </p:txBody>
      </p:sp>
      <p:sp>
        <p:nvSpPr>
          <p:cNvPr id="4" name="Slide Number Placeholder 3"/>
          <p:cNvSpPr>
            <a:spLocks noGrp="1"/>
          </p:cNvSpPr>
          <p:nvPr>
            <p:ph type="sldNum" sz="quarter" idx="5"/>
          </p:nvPr>
        </p:nvSpPr>
        <p:spPr/>
        <p:txBody>
          <a:bodyPr/>
          <a:lstStyle/>
          <a:p>
            <a:fld id="{CF773C40-651F-4E0B-A516-CDBBA29CABE9}" type="slidenum">
              <a:rPr lang="en-IL" smtClean="0"/>
              <a:t>23</a:t>
            </a:fld>
            <a:endParaRPr lang="en-IL"/>
          </a:p>
        </p:txBody>
      </p:sp>
    </p:spTree>
    <p:extLst>
      <p:ext uri="{BB962C8B-B14F-4D97-AF65-F5344CB8AC3E}">
        <p14:creationId xmlns:p14="http://schemas.microsoft.com/office/powerpoint/2010/main" val="1681671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ssistant" pitchFamily="2" charset="-79"/>
                <a:cs typeface="Assistant" pitchFamily="2" charset="-79"/>
              </a:rPr>
              <a:t>In Israel we have no national nutrition supporting programs such as meals on wheels or SNAPS its more non-profit organizations </a:t>
            </a:r>
          </a:p>
          <a:p>
            <a:r>
              <a:rPr lang="en-US" b="0" i="0" dirty="0">
                <a:solidFill>
                  <a:srgbClr val="333333"/>
                </a:solidFill>
                <a:effectLst/>
                <a:latin typeface="Assistant" pitchFamily="2" charset="-79"/>
                <a:cs typeface="Assistant" pitchFamily="2" charset="-79"/>
              </a:rPr>
              <a:t>We need to help the health system build educational programs on food insecurity</a:t>
            </a:r>
            <a:endParaRPr lang="he-IL" b="0" i="0" dirty="0">
              <a:solidFill>
                <a:srgbClr val="333333"/>
              </a:solidFill>
              <a:effectLst/>
              <a:latin typeface="Assistant" pitchFamily="2" charset="-79"/>
              <a:cs typeface="Assistant" pitchFamily="2" charset="-79"/>
            </a:endParaRPr>
          </a:p>
          <a:p>
            <a:r>
              <a:rPr lang="en-US" b="0" i="0" dirty="0">
                <a:solidFill>
                  <a:srgbClr val="333333"/>
                </a:solidFill>
                <a:effectLst/>
                <a:latin typeface="Assistant" pitchFamily="2" charset="-79"/>
                <a:cs typeface="Assistant" pitchFamily="2" charset="-79"/>
              </a:rPr>
              <a:t>Easy to cope with</a:t>
            </a:r>
          </a:p>
          <a:p>
            <a:r>
              <a:rPr lang="en-US" dirty="0"/>
              <a:t>are</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24</a:t>
            </a:fld>
            <a:endParaRPr lang="en-IL"/>
          </a:p>
        </p:txBody>
      </p:sp>
    </p:spTree>
    <p:extLst>
      <p:ext uri="{BB962C8B-B14F-4D97-AF65-F5344CB8AC3E}">
        <p14:creationId xmlns:p14="http://schemas.microsoft.com/office/powerpoint/2010/main" val="4053285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themes reach saturation despite the small sample size</a:t>
            </a: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26</a:t>
            </a:fld>
            <a:endParaRPr lang="en-IL"/>
          </a:p>
        </p:txBody>
      </p:sp>
    </p:spTree>
    <p:extLst>
      <p:ext uri="{BB962C8B-B14F-4D97-AF65-F5344CB8AC3E}">
        <p14:creationId xmlns:p14="http://schemas.microsoft.com/office/powerpoint/2010/main" val="79782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after filling out the questionnaire the sum </a:t>
            </a:r>
            <a:r>
              <a:rPr lang="en-US" sz="1800" b="0" i="0" dirty="0">
                <a:solidFill>
                  <a:srgbClr val="000000"/>
                </a:solidFill>
                <a:effectLst/>
                <a:latin typeface="Calibri" panose="020F0502020204030204" pitchFamily="34" charset="0"/>
              </a:rPr>
              <a:t>classifieds population  into 3 </a:t>
            </a:r>
            <a:r>
              <a:rPr lang="en-US" b="0" i="0" dirty="0">
                <a:solidFill>
                  <a:srgbClr val="000000"/>
                </a:solidFill>
                <a:effectLst/>
                <a:latin typeface="WordVisi_MSFontService"/>
              </a:rPr>
              <a:t>categories mild – worrying about the ability to obtain food </a:t>
            </a:r>
            <a:endParaRPr lang="he-IL" b="0" i="0" dirty="0">
              <a:solidFill>
                <a:srgbClr val="000000"/>
              </a:solidFill>
              <a:effectLst/>
              <a:latin typeface="WordVisi_MSFontService"/>
            </a:endParaRPr>
          </a:p>
          <a:p>
            <a:pPr algn="l" rtl="0" fontAlgn="base"/>
            <a:r>
              <a:rPr lang="en-US" b="0" i="0" dirty="0">
                <a:solidFill>
                  <a:srgbClr val="000000"/>
                </a:solidFill>
                <a:effectLst/>
                <a:latin typeface="WordVisi_MSFontService"/>
              </a:rPr>
              <a:t>Moderate- comprising quality and variety of food up to reducing quantities or </a:t>
            </a:r>
            <a:r>
              <a:rPr lang="en-US" sz="1800" b="0" i="0" dirty="0">
                <a:solidFill>
                  <a:srgbClr val="000000"/>
                </a:solidFill>
                <a:effectLst/>
                <a:latin typeface="Calibri" panose="020F0502020204030204" pitchFamily="34" charset="0"/>
              </a:rPr>
              <a:t>skipping meals.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severe food insecurity stands for experiencing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so basically, we can divide food insecurity into food insecurity with and without hunger </a:t>
            </a:r>
            <a:endParaRPr lang="en-US" b="0" i="0" dirty="0">
              <a:solidFill>
                <a:srgbClr val="000000"/>
              </a:solidFill>
              <a:effectLst/>
              <a:latin typeface="Segoe UI" panose="020B0502040204020203" pitchFamily="34" charset="0"/>
            </a:endParaRPr>
          </a:p>
          <a:p>
            <a:r>
              <a:rPr lang="en-US" b="0" i="0" dirty="0">
                <a:solidFill>
                  <a:srgbClr val="000000"/>
                </a:solidFill>
                <a:effectLst/>
                <a:latin typeface="WordVisi_MSFontService"/>
              </a:rPr>
              <a:t>  </a:t>
            </a:r>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3</a:t>
            </a:fld>
            <a:endParaRPr lang="en-IL"/>
          </a:p>
        </p:txBody>
      </p:sp>
    </p:spTree>
    <p:extLst>
      <p:ext uri="{BB962C8B-B14F-4D97-AF65-F5344CB8AC3E}">
        <p14:creationId xmlns:p14="http://schemas.microsoft.com/office/powerpoint/2010/main" val="104528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National Insurance institute in Israel translated the USDA tool into Hebrew and used it in the last national survey for food insecurity in 2016.  </a:t>
            </a:r>
          </a:p>
          <a:p>
            <a:r>
              <a:rPr lang="en-US" sz="1800" b="0" i="0" dirty="0">
                <a:solidFill>
                  <a:srgbClr val="000000"/>
                </a:solidFill>
                <a:effectLst/>
                <a:latin typeface="Calibri" panose="020F0502020204030204" pitchFamily="34" charset="0"/>
              </a:rPr>
              <a:t>The prevalence of FI in Israel in 2016 in families was 17.8%</a:t>
            </a:r>
          </a:p>
          <a:p>
            <a:r>
              <a:rPr lang="en-US" sz="1800" b="0" i="0" dirty="0">
                <a:solidFill>
                  <a:srgbClr val="000000"/>
                </a:solidFill>
                <a:effectLst/>
                <a:latin typeface="Calibri" panose="020F0502020204030204" pitchFamily="34" charset="0"/>
              </a:rPr>
              <a:t>This survey from 2016 is the last national survey that was made in Israel.</a:t>
            </a:r>
          </a:p>
          <a:p>
            <a:r>
              <a:rPr lang="en-US" sz="1800" b="0" i="0" dirty="0">
                <a:solidFill>
                  <a:srgbClr val="000000"/>
                </a:solidFill>
                <a:effectLst/>
                <a:latin typeface="Calibri" panose="020F0502020204030204" pitchFamily="34" charset="0"/>
              </a:rPr>
              <a:t>Although in my research I focused on screening for food insecurity within the healthcare, in Israel it’s even more important because there is no regular screening in the national level</a:t>
            </a:r>
          </a:p>
          <a:p>
            <a:r>
              <a:rPr lang="en-US" sz="1800" b="0" i="0" dirty="0">
                <a:solidFill>
                  <a:srgbClr val="000000"/>
                </a:solidFill>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CF773C40-651F-4E0B-A516-CDBBA29CABE9}" type="slidenum">
              <a:rPr lang="en-IL" smtClean="0"/>
              <a:t>4</a:t>
            </a:fld>
            <a:endParaRPr lang="en-IL"/>
          </a:p>
        </p:txBody>
      </p:sp>
    </p:spTree>
    <p:extLst>
      <p:ext uri="{BB962C8B-B14F-4D97-AF65-F5344CB8AC3E}">
        <p14:creationId xmlns:p14="http://schemas.microsoft.com/office/powerpoint/2010/main" val="116114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https://www.fao.org/3/cc0639en/online/sofi-2022/key-messages.html</a:t>
            </a:r>
          </a:p>
          <a:p>
            <a:pPr algn="l" rtl="0"/>
            <a:r>
              <a:rPr lang="en-US" dirty="0"/>
              <a:t>The global prevalence of FI in the world in 2021 was measured 29.3%, in most of the world the prevalence was rising beside Asia.</a:t>
            </a:r>
          </a:p>
          <a:p>
            <a:r>
              <a:rPr lang="en-US" dirty="0"/>
              <a:t>There is no </a:t>
            </a:r>
            <a:r>
              <a:rPr lang="he-IL" dirty="0" err="1"/>
              <a:t>doubt</a:t>
            </a:r>
            <a:r>
              <a:rPr lang="en-US" dirty="0"/>
              <a:t> that the COVID</a:t>
            </a:r>
            <a:r>
              <a:rPr lang="he-IL" dirty="0"/>
              <a:t>19</a:t>
            </a:r>
            <a:r>
              <a:rPr lang="en-US" dirty="0"/>
              <a:t> pandemic effects on economy are still</a:t>
            </a:r>
            <a:r>
              <a:rPr lang="he-IL" dirty="0"/>
              <a:t> </a:t>
            </a:r>
            <a:r>
              <a:rPr lang="en-US" dirty="0"/>
              <a:t> can be sensed</a:t>
            </a:r>
            <a:endParaRPr lang="he-IL" dirty="0"/>
          </a:p>
        </p:txBody>
      </p:sp>
      <p:sp>
        <p:nvSpPr>
          <p:cNvPr id="4" name="מציין מיקום של מספר שקופית 3"/>
          <p:cNvSpPr>
            <a:spLocks noGrp="1"/>
          </p:cNvSpPr>
          <p:nvPr>
            <p:ph type="sldNum" sz="quarter" idx="5"/>
          </p:nvPr>
        </p:nvSpPr>
        <p:spPr/>
        <p:txBody>
          <a:bodyPr/>
          <a:lstStyle/>
          <a:p>
            <a:fld id="{9E409F53-4F9A-4ECC-B21C-4162F53FF898}" type="slidenum">
              <a:rPr lang="he-IL" smtClean="0"/>
              <a:t>5</a:t>
            </a:fld>
            <a:endParaRPr lang="he-IL"/>
          </a:p>
        </p:txBody>
      </p:sp>
    </p:spTree>
    <p:extLst>
      <p:ext uri="{BB962C8B-B14F-4D97-AF65-F5344CB8AC3E}">
        <p14:creationId xmlns:p14="http://schemas.microsoft.com/office/powerpoint/2010/main" val="191059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many countries perform national screening for food insecurity I'm not relating to this in my talk today</a:t>
            </a:r>
          </a:p>
          <a:p>
            <a:r>
              <a:rPr lang="en-US" b="0" i="0" dirty="0">
                <a:solidFill>
                  <a:srgbClr val="000000"/>
                </a:solidFill>
                <a:effectLst/>
                <a:latin typeface="Calibri" panose="020F0502020204030204" pitchFamily="34" charset="0"/>
              </a:rPr>
              <a:t> I will focus on screening for food insecurity in the healthcare setting </a:t>
            </a:r>
          </a:p>
          <a:p>
            <a:r>
              <a:rPr lang="en-US" b="0" i="0" dirty="0">
                <a:solidFill>
                  <a:srgbClr val="000000"/>
                </a:solidFill>
                <a:effectLst/>
                <a:latin typeface="Calibri" panose="020F0502020204030204" pitchFamily="34" charset="0"/>
              </a:rPr>
              <a:t>recommendations</a:t>
            </a:r>
          </a:p>
          <a:p>
            <a:r>
              <a:rPr lang="en-US" b="0" i="0" dirty="0">
                <a:solidFill>
                  <a:srgbClr val="000000"/>
                </a:solidFill>
                <a:effectLst/>
                <a:latin typeface="Calibri" panose="020F0502020204030204" pitchFamily="34" charset="0"/>
              </a:rPr>
              <a:t>Here is a list of healthcare organizations how to recommend screening for food insecurity routinely</a:t>
            </a:r>
          </a:p>
          <a:p>
            <a:endParaRPr lang="en-US"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Lets take a brief look on 2 </a:t>
            </a:r>
            <a:r>
              <a:rPr lang="en-US" b="0" i="0" dirty="0" err="1">
                <a:solidFill>
                  <a:srgbClr val="000000"/>
                </a:solidFill>
                <a:effectLst/>
                <a:latin typeface="Calibri" panose="020F0502020204030204" pitchFamily="34" charset="0"/>
              </a:rPr>
              <a:t>arrticles</a:t>
            </a:r>
            <a:r>
              <a:rPr lang="en-US" b="0" i="0" dirty="0">
                <a:solidFill>
                  <a:srgbClr val="000000"/>
                </a:solidFill>
                <a:effectLst/>
                <a:latin typeface="Calibri" panose="020F0502020204030204" pitchFamily="34" charset="0"/>
              </a:rPr>
              <a:t> from our literature review is </a:t>
            </a:r>
          </a:p>
          <a:p>
            <a:endParaRPr lang="en-US" b="0" i="0" dirty="0">
              <a:solidFill>
                <a:srgbClr val="000000"/>
              </a:solidFill>
              <a:effectLst/>
              <a:latin typeface="Calibri" panose="020F0502020204030204" pitchFamily="34" charset="0"/>
            </a:endParaRP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6</a:t>
            </a:fld>
            <a:endParaRPr lang="en-IL"/>
          </a:p>
        </p:txBody>
      </p:sp>
    </p:spTree>
    <p:extLst>
      <p:ext uri="{BB962C8B-B14F-4D97-AF65-F5344CB8AC3E}">
        <p14:creationId xmlns:p14="http://schemas.microsoft.com/office/powerpoint/2010/main" val="216185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healthcare providers do not screen for FI in hospitals and clinics </a:t>
            </a:r>
          </a:p>
          <a:p>
            <a:r>
              <a:rPr lang="en-US" dirty="0"/>
              <a:t>Here we see research on physicians from 2018 the article aims to find out what is the prevalence of screening for social needs one of them is food insecurity</a:t>
            </a:r>
            <a:endParaRPr lang="he-IL" dirty="0"/>
          </a:p>
          <a:p>
            <a:r>
              <a:rPr lang="en-US" dirty="0"/>
              <a:t>This article is a cross-sectional……</a:t>
            </a: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7</a:t>
            </a:fld>
            <a:endParaRPr lang="en-IL"/>
          </a:p>
        </p:txBody>
      </p:sp>
    </p:spTree>
    <p:extLst>
      <p:ext uri="{BB962C8B-B14F-4D97-AF65-F5344CB8AC3E}">
        <p14:creationId xmlns:p14="http://schemas.microsoft.com/office/powerpoint/2010/main" val="238012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bright blue represents Food insecurity we can see that only ……. </a:t>
            </a:r>
          </a:p>
          <a:p>
            <a:r>
              <a:rPr lang="en-US" dirty="0"/>
              <a:t>These rates are not negligible but still, the majority of physicians don’t screen for FI</a:t>
            </a:r>
          </a:p>
          <a:p>
            <a:endParaRPr lang="en-IL" dirty="0"/>
          </a:p>
        </p:txBody>
      </p:sp>
      <p:sp>
        <p:nvSpPr>
          <p:cNvPr id="4" name="Slide Number Placeholder 3"/>
          <p:cNvSpPr>
            <a:spLocks noGrp="1"/>
          </p:cNvSpPr>
          <p:nvPr>
            <p:ph type="sldNum" sz="quarter" idx="5"/>
          </p:nvPr>
        </p:nvSpPr>
        <p:spPr/>
        <p:txBody>
          <a:bodyPr/>
          <a:lstStyle/>
          <a:p>
            <a:fld id="{CF773C40-651F-4E0B-A516-CDBBA29CABE9}" type="slidenum">
              <a:rPr lang="en-IL" smtClean="0"/>
              <a:t>8</a:t>
            </a:fld>
            <a:endParaRPr lang="en-IL"/>
          </a:p>
        </p:txBody>
      </p:sp>
    </p:spTree>
    <p:extLst>
      <p:ext uri="{BB962C8B-B14F-4D97-AF65-F5344CB8AC3E}">
        <p14:creationId xmlns:p14="http://schemas.microsoft.com/office/powerpoint/2010/main" val="121095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האם כדאי להיכנס לשקף הזה?</a:t>
            </a:r>
            <a:br>
              <a:rPr lang="en-US" dirty="0"/>
            </a:br>
            <a:r>
              <a:rPr lang="he-IL" dirty="0"/>
              <a:t>יש בו המון מידע וזו שקופית שקצת יותר מורכב להציג...</a:t>
            </a:r>
            <a:br>
              <a:rPr lang="en-US" dirty="0"/>
            </a:br>
            <a:r>
              <a:rPr lang="he-IL" dirty="0"/>
              <a:t>האם פשוט להציג בלי הטבלה את עיקרי הדברים?</a:t>
            </a:r>
          </a:p>
          <a:p>
            <a:r>
              <a:rPr lang="en-US" dirty="0"/>
              <a:t>These are barriers described by physicians in this article, </a:t>
            </a:r>
          </a:p>
          <a:p>
            <a:r>
              <a:rPr lang="en-US" dirty="0"/>
              <a:t>We see here the results for practices and hospitals </a:t>
            </a:r>
          </a:p>
          <a:p>
            <a:r>
              <a:rPr lang="en-US" dirty="0"/>
              <a:t>And the barriers for physicians who  screen for social needs divide to physicians who screen and do not screen/</a:t>
            </a:r>
            <a:br>
              <a:rPr lang="en-US" dirty="0"/>
            </a:br>
            <a:r>
              <a:rPr lang="en-US" dirty="0"/>
              <a:t>we can see </a:t>
            </a:r>
          </a:p>
          <a:p>
            <a:endParaRPr lang="en-US" dirty="0"/>
          </a:p>
          <a:p>
            <a:endParaRPr lang="en-US" dirty="0"/>
          </a:p>
          <a:p>
            <a:r>
              <a:rPr lang="en-US" dirty="0"/>
              <a:t>That lack of financial  resources is a barrier for more than 75% of physicians in hospitals and practices of them approximately 37% describe it as a major barrier </a:t>
            </a:r>
          </a:p>
          <a:p>
            <a:r>
              <a:rPr lang="en-US" dirty="0"/>
              <a:t>Among workers who don’t screen lack of financial resources is described as a barrier with a higher percentage more than 85% in practices and hospitals </a:t>
            </a:r>
          </a:p>
          <a:p>
            <a:endParaRPr lang="en-US" dirty="0"/>
          </a:p>
          <a:p>
            <a:r>
              <a:rPr lang="en-US" dirty="0"/>
              <a:t>Lack of time is another barrier identified by a majority of physicians as a barrier. In practice, 75% of physicians who screen for FI describe it as a barrier but only 28.5 see it as a major barrier. The same trend is seen in hospitals 66% of physicians who screen describe it as a barrier but only 18.1% of them describe it as a major barrier </a:t>
            </a:r>
          </a:p>
          <a:p>
            <a:r>
              <a:rPr lang="en-US" dirty="0"/>
              <a:t>An additional 2 barriers to pay attention to are lack of knowledge and lack of process for disseminating, which are described as a minor barrier in all sections also at hospitals and </a:t>
            </a:r>
          </a:p>
        </p:txBody>
      </p:sp>
      <p:sp>
        <p:nvSpPr>
          <p:cNvPr id="4" name="Slide Number Placeholder 3"/>
          <p:cNvSpPr>
            <a:spLocks noGrp="1"/>
          </p:cNvSpPr>
          <p:nvPr>
            <p:ph type="sldNum" sz="quarter" idx="5"/>
          </p:nvPr>
        </p:nvSpPr>
        <p:spPr/>
        <p:txBody>
          <a:bodyPr/>
          <a:lstStyle/>
          <a:p>
            <a:fld id="{CF773C40-651F-4E0B-A516-CDBBA29CABE9}" type="slidenum">
              <a:rPr lang="en-IL" smtClean="0"/>
              <a:t>9</a:t>
            </a:fld>
            <a:endParaRPr lang="en-IL"/>
          </a:p>
        </p:txBody>
      </p:sp>
    </p:spTree>
    <p:extLst>
      <p:ext uri="{BB962C8B-B14F-4D97-AF65-F5344CB8AC3E}">
        <p14:creationId xmlns:p14="http://schemas.microsoft.com/office/powerpoint/2010/main" val="1551710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36D924C7-F8D4-4114-BA8D-7F2A6B9C7741}" type="datetime8">
              <a:rPr lang="he-IL" smtClean="0"/>
              <a:t>10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02C2246-EC61-4BA8-A5CC-3A19C2D45897}" type="datetime8">
              <a:rPr lang="he-IL" smtClean="0"/>
              <a:t>10 נובמבר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B30E34B-AEC7-4DC6-BA86-2E0C5BF31C66}" type="datetime8">
              <a:rPr lang="he-IL" smtClean="0"/>
              <a:t>10 נובמבר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D0D75E-08ED-4DDF-A23A-A704B45020FB}" type="datetime8">
              <a:rPr lang="he-IL" smtClean="0"/>
              <a:t>10 נובמבר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921B017-274E-41A2-B2D7-A2F06911DC48}" type="datetime8">
              <a:rPr lang="he-IL" smtClean="0"/>
              <a:t>10 נובמבר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0D2335C-E158-43F8-80A2-D92DA424CC2A}" type="datetime8">
              <a:rPr lang="he-IL" smtClean="0"/>
              <a:t>10 נובמבר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1056E5E-EB5D-4B43-9931-35B520B65B35}" type="datetime8">
              <a:rPr lang="he-IL" smtClean="0"/>
              <a:t>10 נובמבר 22</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C8AE7F-EB57-4045-A460-803AF8F06495}" type="datetime8">
              <a:rPr lang="he-IL" smtClean="0"/>
              <a:t>10 נובמבר 22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4F149EF-6CC4-44CD-BDA2-6E81F36D24A5}" type="datetime8">
              <a:rPr lang="he-IL" smtClean="0"/>
              <a:t>10 נובמבר 22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ACB267A-ABB7-4D7C-885B-0D1B6FBE2793}" type="datetime8">
              <a:rPr lang="he-IL" smtClean="0"/>
              <a:t>10 נובמבר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24BA317-E11E-40C4-BEBF-55F538BF30BA}" type="datetime8">
              <a:rPr lang="he-IL" smtClean="0"/>
              <a:t>10 נובמבר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7E57261-01FB-4256-9054-1D388EFCF52C}" type="datetime8">
              <a:rPr lang="he-IL" smtClean="0"/>
              <a:t>10 נובמבר 22</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eedingliverpool.org/introduction-to-food-insecurity-in-liverpool-definitions-impact-measurement-and-next-ste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o.org/3/cc0639en/online/sofi-2022/key-message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4991-4B29-6084-B812-71827D660BF7}"/>
              </a:ext>
            </a:extLst>
          </p:cNvPr>
          <p:cNvSpPr>
            <a:spLocks noGrp="1"/>
          </p:cNvSpPr>
          <p:nvPr>
            <p:ph type="ctrTitle"/>
          </p:nvPr>
        </p:nvSpPr>
        <p:spPr>
          <a:xfrm>
            <a:off x="683568" y="1526927"/>
            <a:ext cx="8060432" cy="2334121"/>
          </a:xfrm>
        </p:spPr>
        <p:txBody>
          <a:bodyPr>
            <a:normAutofit fontScale="90000"/>
          </a:bodyPr>
          <a:lstStyle/>
          <a:p>
            <a:r>
              <a:rPr lang="en-US" dirty="0"/>
              <a:t>Healthcare Providers’ Knowledge, Attitudes, and Barriers  Toward Screening and Treating Food Insecurity</a:t>
            </a:r>
            <a:endParaRPr lang="en-IL" dirty="0"/>
          </a:p>
        </p:txBody>
      </p:sp>
      <p:pic>
        <p:nvPicPr>
          <p:cNvPr id="4" name="Picture 3">
            <a:extLst>
              <a:ext uri="{FF2B5EF4-FFF2-40B4-BE49-F238E27FC236}">
                <a16:creationId xmlns:a16="http://schemas.microsoft.com/office/drawing/2014/main" id="{912A25E3-C530-75B4-6FF4-08DBFE725CBD}"/>
              </a:ext>
            </a:extLst>
          </p:cNvPr>
          <p:cNvPicPr>
            <a:picLocks noChangeAspect="1"/>
          </p:cNvPicPr>
          <p:nvPr/>
        </p:nvPicPr>
        <p:blipFill>
          <a:blip r:embed="rId3"/>
          <a:stretch>
            <a:fillRect/>
          </a:stretch>
        </p:blipFill>
        <p:spPr>
          <a:xfrm>
            <a:off x="1464334" y="387337"/>
            <a:ext cx="6498899" cy="695004"/>
          </a:xfrm>
          <a:prstGeom prst="rect">
            <a:avLst/>
          </a:prstGeom>
        </p:spPr>
      </p:pic>
      <p:sp>
        <p:nvSpPr>
          <p:cNvPr id="7" name="כותרת 1">
            <a:extLst>
              <a:ext uri="{FF2B5EF4-FFF2-40B4-BE49-F238E27FC236}">
                <a16:creationId xmlns:a16="http://schemas.microsoft.com/office/drawing/2014/main" id="{D852D05E-C51B-78D1-19AC-D7247C9678AA}"/>
              </a:ext>
            </a:extLst>
          </p:cNvPr>
          <p:cNvSpPr txBox="1">
            <a:spLocks/>
          </p:cNvSpPr>
          <p:nvPr/>
        </p:nvSpPr>
        <p:spPr>
          <a:xfrm>
            <a:off x="2843808" y="4509120"/>
            <a:ext cx="5548569" cy="2058823"/>
          </a:xfrm>
          <a:prstGeom prst="rect">
            <a:avLst/>
          </a:prstGeom>
        </p:spPr>
        <p:txBody>
          <a:bodyPr vert="horz" lIns="91440" tIns="45720" rIns="91440" bIns="45720" rtlCol="1" anchor="b">
            <a:normAutofit fontScale="7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br>
              <a:rPr lang="en-US" sz="2300" dirty="0">
                <a:latin typeface="Calibri" panose="020F0502020204030204" pitchFamily="34" charset="0"/>
                <a:ea typeface="Calibri" panose="020F0502020204030204" pitchFamily="34" charset="0"/>
                <a:cs typeface="Arial" panose="020B0604020202020204" pitchFamily="34" charset="0"/>
              </a:rPr>
            </a:br>
            <a:br>
              <a:rPr lang="en-US" sz="2300" dirty="0">
                <a:latin typeface="Calibri" panose="020F0502020204030204" pitchFamily="34" charset="0"/>
                <a:ea typeface="Calibri" panose="020F0502020204030204" pitchFamily="34" charset="0"/>
                <a:cs typeface="Arial" panose="020B0604020202020204" pitchFamily="34" charset="0"/>
              </a:rPr>
            </a:br>
            <a:br>
              <a:rPr lang="en-US" sz="2000" dirty="0">
                <a:latin typeface="Assistant" pitchFamily="2" charset="-79"/>
                <a:cs typeface="Assistant" pitchFamily="2" charset="-79"/>
              </a:rPr>
            </a:br>
            <a:r>
              <a:rPr lang="en-US" sz="2200" u="sng" dirty="0">
                <a:latin typeface="Calibri" panose="020F0502020204030204" pitchFamily="34" charset="0"/>
                <a:ea typeface="Calibri" panose="020F0502020204030204" pitchFamily="34" charset="0"/>
                <a:cs typeface="Arial" panose="020B0604020202020204" pitchFamily="34" charset="0"/>
              </a:rPr>
              <a:t>O</a:t>
            </a:r>
            <a:r>
              <a:rPr lang="en-GB" sz="2200" u="sng" dirty="0">
                <a:latin typeface="Calibri" panose="020F0502020204030204" pitchFamily="34" charset="0"/>
                <a:ea typeface="Calibri" panose="020F0502020204030204" pitchFamily="34" charset="0"/>
                <a:cs typeface="Arial" panose="020B0604020202020204" pitchFamily="34" charset="0"/>
              </a:rPr>
              <a:t>r Perets-Ohana, </a:t>
            </a:r>
            <a:r>
              <a:rPr lang="en-US" sz="2200" u="sng" dirty="0" err="1"/>
              <a:t>B.Sc</a:t>
            </a:r>
            <a:r>
              <a:rPr lang="en-US" sz="2200" u="sng" dirty="0"/>
              <a:t>, R.D.</a:t>
            </a:r>
            <a:br>
              <a:rPr lang="en-US" sz="2200" u="sng"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Vered Kaufman-Shriqui </a:t>
            </a:r>
            <a:r>
              <a:rPr lang="he-IL" sz="2000" dirty="0" err="1">
                <a:latin typeface="Calibri" panose="020F0502020204030204" pitchFamily="34" charset="0"/>
                <a:ea typeface="Calibri" panose="020F0502020204030204" pitchFamily="34" charset="0"/>
                <a:cs typeface="Arial" panose="020B0604020202020204" pitchFamily="34" charset="0"/>
              </a:rPr>
              <a:t>Ph.D</a:t>
            </a:r>
            <a:r>
              <a:rPr lang="he-IL" sz="2000" dirty="0">
                <a:latin typeface="Calibri" panose="020F0502020204030204" pitchFamily="34" charset="0"/>
                <a:ea typeface="Calibri" panose="020F0502020204030204" pitchFamily="34" charset="0"/>
                <a:cs typeface="Arial" panose="020B0604020202020204" pitchFamily="34" charset="0"/>
              </a:rPr>
              <a:t>.</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M.Sc</a:t>
            </a:r>
            <a:r>
              <a:rPr lang="en-US" sz="2000" dirty="0">
                <a:latin typeface="Calibri" panose="020F0502020204030204" pitchFamily="34" charset="0"/>
                <a:ea typeface="Calibri" panose="020F0502020204030204" pitchFamily="34" charset="0"/>
                <a:cs typeface="Arial" panose="020B0604020202020204" pitchFamily="34" charset="0"/>
              </a:rPr>
              <a:t>, R.D.</a:t>
            </a:r>
            <a:br>
              <a:rPr lang="en-US" sz="2000" dirty="0">
                <a:latin typeface="Calibri" panose="020F0502020204030204" pitchFamily="34" charset="0"/>
                <a:ea typeface="Calibri" panose="020F0502020204030204" pitchFamily="34" charset="0"/>
                <a:cs typeface="Arial" panose="020B0604020202020204" pitchFamily="34" charset="0"/>
              </a:rPr>
            </a:br>
            <a:br>
              <a:rPr lang="en-US" sz="2000"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Department of Nutrition Sciences, Ariel University</a:t>
            </a:r>
            <a:br>
              <a:rPr lang="en-US" sz="2000" dirty="0">
                <a:latin typeface="Calibri" panose="020F0502020204030204" pitchFamily="34" charset="0"/>
                <a:ea typeface="Calibri" panose="020F0502020204030204" pitchFamily="34" charset="0"/>
                <a:cs typeface="Arial" panose="020B0604020202020204" pitchFamily="34" charset="0"/>
              </a:rPr>
            </a:br>
            <a:br>
              <a:rPr lang="en-US" sz="2000"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NOV 10, 2022</a:t>
            </a:r>
            <a:br>
              <a:rPr lang="en-US" sz="2300" dirty="0">
                <a:latin typeface="Calibri" panose="020F0502020204030204" pitchFamily="34" charset="0"/>
                <a:ea typeface="Calibri" panose="020F0502020204030204" pitchFamily="34" charset="0"/>
                <a:cs typeface="Arial" panose="020B0604020202020204" pitchFamily="34" charset="0"/>
              </a:rPr>
            </a:br>
            <a:endParaRPr lang="en-US" sz="23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25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6C07E-5DDB-B3A5-8E58-464F5A55228B}"/>
              </a:ext>
            </a:extLst>
          </p:cNvPr>
          <p:cNvSpPr>
            <a:spLocks noGrp="1"/>
          </p:cNvSpPr>
          <p:nvPr>
            <p:ph idx="1"/>
          </p:nvPr>
        </p:nvSpPr>
        <p:spPr>
          <a:xfrm>
            <a:off x="2123728" y="3717032"/>
            <a:ext cx="6563072" cy="2409131"/>
          </a:xfrm>
        </p:spPr>
        <p:txBody>
          <a:bodyPr>
            <a:normAutofit/>
          </a:bodyPr>
          <a:lstStyle/>
          <a:p>
            <a:pPr marL="0" indent="0" algn="l" rtl="0">
              <a:buNone/>
            </a:pPr>
            <a:r>
              <a:rPr lang="en-US" dirty="0"/>
              <a:t>Cross-sectional study, a mail survey of family practice and pediatric physicians and nurse practitioners in Portland, Oregon. 186 responses.</a:t>
            </a:r>
            <a:endParaRPr lang="en-IL" dirty="0"/>
          </a:p>
        </p:txBody>
      </p:sp>
      <p:sp>
        <p:nvSpPr>
          <p:cNvPr id="4" name="Slide Number Placeholder 3">
            <a:extLst>
              <a:ext uri="{FF2B5EF4-FFF2-40B4-BE49-F238E27FC236}">
                <a16:creationId xmlns:a16="http://schemas.microsoft.com/office/drawing/2014/main" id="{84B910A8-CA78-B87C-0E11-E97BBBD1FAA5}"/>
              </a:ext>
            </a:extLst>
          </p:cNvPr>
          <p:cNvSpPr>
            <a:spLocks noGrp="1"/>
          </p:cNvSpPr>
          <p:nvPr>
            <p:ph type="sldNum" sz="quarter" idx="12"/>
          </p:nvPr>
        </p:nvSpPr>
        <p:spPr/>
        <p:txBody>
          <a:bodyPr/>
          <a:lstStyle/>
          <a:p>
            <a:fld id="{DAF22AC9-109E-4E4D-92F9-530E51D9A3A2}" type="slidenum">
              <a:rPr lang="he-IL" smtClean="0"/>
              <a:t>10</a:t>
            </a:fld>
            <a:endParaRPr lang="he-IL"/>
          </a:p>
        </p:txBody>
      </p:sp>
      <p:pic>
        <p:nvPicPr>
          <p:cNvPr id="8" name="Picture 7">
            <a:extLst>
              <a:ext uri="{FF2B5EF4-FFF2-40B4-BE49-F238E27FC236}">
                <a16:creationId xmlns:a16="http://schemas.microsoft.com/office/drawing/2014/main" id="{0161F521-4251-8C78-DCC0-43B4132421D3}"/>
              </a:ext>
            </a:extLst>
          </p:cNvPr>
          <p:cNvPicPr>
            <a:picLocks noChangeAspect="1"/>
          </p:cNvPicPr>
          <p:nvPr/>
        </p:nvPicPr>
        <p:blipFill>
          <a:blip r:embed="rId3"/>
          <a:stretch>
            <a:fillRect/>
          </a:stretch>
        </p:blipFill>
        <p:spPr>
          <a:xfrm>
            <a:off x="251520" y="4355"/>
            <a:ext cx="8568952" cy="3591055"/>
          </a:xfrm>
          <a:prstGeom prst="rect">
            <a:avLst/>
          </a:prstGeom>
        </p:spPr>
      </p:pic>
    </p:spTree>
    <p:extLst>
      <p:ext uri="{BB962C8B-B14F-4D97-AF65-F5344CB8AC3E}">
        <p14:creationId xmlns:p14="http://schemas.microsoft.com/office/powerpoint/2010/main" val="134532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24FA-A422-D6A1-5705-3EE4B39FB745}"/>
              </a:ext>
            </a:extLst>
          </p:cNvPr>
          <p:cNvSpPr>
            <a:spLocks noGrp="1"/>
          </p:cNvSpPr>
          <p:nvPr>
            <p:ph type="title"/>
          </p:nvPr>
        </p:nvSpPr>
        <p:spPr/>
        <p:txBody>
          <a:bodyPr/>
          <a:lstStyle/>
          <a:p>
            <a:r>
              <a:rPr lang="en-US" dirty="0"/>
              <a:t>Main outcomes</a:t>
            </a:r>
            <a:endParaRPr lang="en-IL" dirty="0"/>
          </a:p>
        </p:txBody>
      </p:sp>
      <p:sp>
        <p:nvSpPr>
          <p:cNvPr id="3" name="Content Placeholder 2">
            <a:extLst>
              <a:ext uri="{FF2B5EF4-FFF2-40B4-BE49-F238E27FC236}">
                <a16:creationId xmlns:a16="http://schemas.microsoft.com/office/drawing/2014/main" id="{8EF854F4-98F1-3F6D-D0EE-6482DC9E907E}"/>
              </a:ext>
            </a:extLst>
          </p:cNvPr>
          <p:cNvSpPr>
            <a:spLocks noGrp="1"/>
          </p:cNvSpPr>
          <p:nvPr>
            <p:ph idx="1"/>
          </p:nvPr>
        </p:nvSpPr>
        <p:spPr/>
        <p:txBody>
          <a:bodyPr/>
          <a:lstStyle/>
          <a:p>
            <a:pPr algn="l" rtl="0"/>
            <a:r>
              <a:rPr lang="en-US" dirty="0"/>
              <a:t>Most respondents did not routinely inquire about household food insecurity during clinic visits.</a:t>
            </a:r>
          </a:p>
          <a:p>
            <a:pPr algn="l" rtl="0"/>
            <a:r>
              <a:rPr lang="en-US" dirty="0"/>
              <a:t>88.8% expressed willingness to use a standardized screening tool, if available.</a:t>
            </a:r>
          </a:p>
        </p:txBody>
      </p:sp>
      <p:sp>
        <p:nvSpPr>
          <p:cNvPr id="4" name="Slide Number Placeholder 3">
            <a:extLst>
              <a:ext uri="{FF2B5EF4-FFF2-40B4-BE49-F238E27FC236}">
                <a16:creationId xmlns:a16="http://schemas.microsoft.com/office/drawing/2014/main" id="{06371E8A-25A4-6003-F156-1C13250B010C}"/>
              </a:ext>
            </a:extLst>
          </p:cNvPr>
          <p:cNvSpPr>
            <a:spLocks noGrp="1"/>
          </p:cNvSpPr>
          <p:nvPr>
            <p:ph type="sldNum" sz="quarter" idx="12"/>
          </p:nvPr>
        </p:nvSpPr>
        <p:spPr/>
        <p:txBody>
          <a:bodyPr/>
          <a:lstStyle/>
          <a:p>
            <a:fld id="{DAF22AC9-109E-4E4D-92F9-530E51D9A3A2}" type="slidenum">
              <a:rPr lang="he-IL" smtClean="0"/>
              <a:t>11</a:t>
            </a:fld>
            <a:endParaRPr lang="he-IL"/>
          </a:p>
        </p:txBody>
      </p:sp>
      <p:sp>
        <p:nvSpPr>
          <p:cNvPr id="5" name="TextBox 4">
            <a:extLst>
              <a:ext uri="{FF2B5EF4-FFF2-40B4-BE49-F238E27FC236}">
                <a16:creationId xmlns:a16="http://schemas.microsoft.com/office/drawing/2014/main" id="{0D9297CC-07E7-7B87-C5C9-E018ED1CF3CC}"/>
              </a:ext>
            </a:extLst>
          </p:cNvPr>
          <p:cNvSpPr txBox="1"/>
          <p:nvPr/>
        </p:nvSpPr>
        <p:spPr>
          <a:xfrm>
            <a:off x="2590800" y="5733256"/>
            <a:ext cx="6013648" cy="738664"/>
          </a:xfrm>
          <a:prstGeom prst="rect">
            <a:avLst/>
          </a:prstGeom>
          <a:noFill/>
        </p:spPr>
        <p:txBody>
          <a:bodyPr wrap="square" rtlCol="0">
            <a:spAutoFit/>
          </a:bodyPr>
          <a:lstStyle/>
          <a:p>
            <a:pPr algn="l" rtl="0"/>
            <a:r>
              <a:rPr lang="en-US" sz="1400" b="0" i="0" dirty="0">
                <a:solidFill>
                  <a:srgbClr val="212121"/>
                </a:solidFill>
                <a:effectLst/>
                <a:latin typeface="BlinkMacSystemFont"/>
              </a:rPr>
              <a:t>Hoisington AT, Braverman MT, </a:t>
            </a:r>
            <a:r>
              <a:rPr lang="en-US" sz="1400" b="0" i="0" dirty="0" err="1">
                <a:solidFill>
                  <a:srgbClr val="212121"/>
                </a:solidFill>
                <a:effectLst/>
                <a:latin typeface="BlinkMacSystemFont"/>
              </a:rPr>
              <a:t>Hargunani</a:t>
            </a:r>
            <a:r>
              <a:rPr lang="en-US" sz="1400" b="0" i="0" dirty="0">
                <a:solidFill>
                  <a:srgbClr val="212121"/>
                </a:solidFill>
                <a:effectLst/>
                <a:latin typeface="BlinkMacSystemFont"/>
              </a:rPr>
              <a:t> DE, Adams EJ, Alto CL. Health care providers' attention to food insecurity in households with children. </a:t>
            </a:r>
            <a:r>
              <a:rPr lang="en-US" sz="1400" b="0" i="1" dirty="0" err="1">
                <a:solidFill>
                  <a:srgbClr val="212121"/>
                </a:solidFill>
                <a:effectLst/>
                <a:latin typeface="BlinkMacSystemFont"/>
              </a:rPr>
              <a:t>Prev</a:t>
            </a:r>
            <a:r>
              <a:rPr lang="en-US" sz="1400" b="0" i="1" dirty="0">
                <a:solidFill>
                  <a:srgbClr val="212121"/>
                </a:solidFill>
                <a:effectLst/>
                <a:latin typeface="BlinkMacSystemFont"/>
              </a:rPr>
              <a:t> Med</a:t>
            </a:r>
            <a:r>
              <a:rPr lang="en-US" sz="1400" b="0" i="0" dirty="0">
                <a:solidFill>
                  <a:srgbClr val="212121"/>
                </a:solidFill>
                <a:effectLst/>
                <a:latin typeface="BlinkMacSystemFont"/>
              </a:rPr>
              <a:t>. 2012;55(3):219-222. doi:10.1016/j.ypmed.2012.06.007</a:t>
            </a:r>
            <a:endParaRPr lang="en-IL" sz="1400" dirty="0"/>
          </a:p>
        </p:txBody>
      </p:sp>
    </p:spTree>
    <p:extLst>
      <p:ext uri="{BB962C8B-B14F-4D97-AF65-F5344CB8AC3E}">
        <p14:creationId xmlns:p14="http://schemas.microsoft.com/office/powerpoint/2010/main" val="125000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C3F8-82DA-80C1-8D35-9A0CD5431267}"/>
              </a:ext>
            </a:extLst>
          </p:cNvPr>
          <p:cNvSpPr>
            <a:spLocks noGrp="1"/>
          </p:cNvSpPr>
          <p:nvPr>
            <p:ph type="title"/>
          </p:nvPr>
        </p:nvSpPr>
        <p:spPr/>
        <p:txBody>
          <a:bodyPr/>
          <a:lstStyle/>
          <a:p>
            <a:pPr rtl="0"/>
            <a:r>
              <a:rPr lang="en-US" dirty="0"/>
              <a:t>Barriers</a:t>
            </a:r>
            <a:endParaRPr lang="en-IL" dirty="0"/>
          </a:p>
        </p:txBody>
      </p:sp>
      <p:sp>
        <p:nvSpPr>
          <p:cNvPr id="4" name="Slide Number Placeholder 3">
            <a:extLst>
              <a:ext uri="{FF2B5EF4-FFF2-40B4-BE49-F238E27FC236}">
                <a16:creationId xmlns:a16="http://schemas.microsoft.com/office/drawing/2014/main" id="{4C70C7E8-1FC4-63CD-1897-703DEFBF002B}"/>
              </a:ext>
            </a:extLst>
          </p:cNvPr>
          <p:cNvSpPr>
            <a:spLocks noGrp="1"/>
          </p:cNvSpPr>
          <p:nvPr>
            <p:ph type="sldNum" sz="quarter" idx="12"/>
          </p:nvPr>
        </p:nvSpPr>
        <p:spPr/>
        <p:txBody>
          <a:bodyPr/>
          <a:lstStyle/>
          <a:p>
            <a:fld id="{DAF22AC9-109E-4E4D-92F9-530E51D9A3A2}" type="slidenum">
              <a:rPr lang="he-IL" smtClean="0"/>
              <a:t>12</a:t>
            </a:fld>
            <a:endParaRPr lang="he-IL"/>
          </a:p>
        </p:txBody>
      </p:sp>
      <p:sp>
        <p:nvSpPr>
          <p:cNvPr id="7" name="TextBox 6">
            <a:extLst>
              <a:ext uri="{FF2B5EF4-FFF2-40B4-BE49-F238E27FC236}">
                <a16:creationId xmlns:a16="http://schemas.microsoft.com/office/drawing/2014/main" id="{F4B1DB74-D488-DEC4-D590-3EC2A78FE341}"/>
              </a:ext>
            </a:extLst>
          </p:cNvPr>
          <p:cNvSpPr txBox="1"/>
          <p:nvPr/>
        </p:nvSpPr>
        <p:spPr>
          <a:xfrm>
            <a:off x="2616902" y="5839227"/>
            <a:ext cx="6579653" cy="738664"/>
          </a:xfrm>
          <a:prstGeom prst="rect">
            <a:avLst/>
          </a:prstGeom>
          <a:noFill/>
        </p:spPr>
        <p:txBody>
          <a:bodyPr wrap="square" rtlCol="0">
            <a:spAutoFit/>
          </a:bodyPr>
          <a:lstStyle/>
          <a:p>
            <a:pPr algn="l" rtl="0"/>
            <a:r>
              <a:rPr lang="en-US" sz="1400" b="0" i="0" dirty="0">
                <a:solidFill>
                  <a:srgbClr val="212121"/>
                </a:solidFill>
                <a:effectLst/>
                <a:latin typeface="BlinkMacSystemFont"/>
              </a:rPr>
              <a:t>Hoisington AT, Braverman MT, </a:t>
            </a:r>
            <a:r>
              <a:rPr lang="en-US" sz="1400" b="0" i="0" dirty="0" err="1">
                <a:solidFill>
                  <a:srgbClr val="212121"/>
                </a:solidFill>
                <a:effectLst/>
                <a:latin typeface="BlinkMacSystemFont"/>
              </a:rPr>
              <a:t>Hargunani</a:t>
            </a:r>
            <a:r>
              <a:rPr lang="en-US" sz="1400" b="0" i="0" dirty="0">
                <a:solidFill>
                  <a:srgbClr val="212121"/>
                </a:solidFill>
                <a:effectLst/>
                <a:latin typeface="BlinkMacSystemFont"/>
              </a:rPr>
              <a:t> DE, Adams EJ, Alto CL. Health care providers' attention to food insecurity in households with children. </a:t>
            </a:r>
            <a:r>
              <a:rPr lang="en-US" sz="1400" b="0" i="1" dirty="0" err="1">
                <a:solidFill>
                  <a:srgbClr val="212121"/>
                </a:solidFill>
                <a:effectLst/>
                <a:latin typeface="BlinkMacSystemFont"/>
              </a:rPr>
              <a:t>Prev</a:t>
            </a:r>
            <a:r>
              <a:rPr lang="en-US" sz="1400" b="0" i="1" dirty="0">
                <a:solidFill>
                  <a:srgbClr val="212121"/>
                </a:solidFill>
                <a:effectLst/>
                <a:latin typeface="BlinkMacSystemFont"/>
              </a:rPr>
              <a:t> Med</a:t>
            </a:r>
            <a:r>
              <a:rPr lang="en-US" sz="1400" b="0" i="0" dirty="0">
                <a:solidFill>
                  <a:srgbClr val="212121"/>
                </a:solidFill>
                <a:effectLst/>
                <a:latin typeface="BlinkMacSystemFont"/>
              </a:rPr>
              <a:t>. 2012;55(3):219-222. doi:10.1016/j.ypmed.2012.06.007</a:t>
            </a:r>
            <a:endParaRPr lang="en-IL" sz="1400" dirty="0"/>
          </a:p>
        </p:txBody>
      </p:sp>
      <p:pic>
        <p:nvPicPr>
          <p:cNvPr id="11" name="Picture 10">
            <a:hlinkClick r:id="rId3" action="ppaction://hlinksldjump"/>
            <a:extLst>
              <a:ext uri="{FF2B5EF4-FFF2-40B4-BE49-F238E27FC236}">
                <a16:creationId xmlns:a16="http://schemas.microsoft.com/office/drawing/2014/main" id="{4E90FD5D-B20F-8D94-5713-3F7D7E10F4E1}"/>
              </a:ext>
            </a:extLst>
          </p:cNvPr>
          <p:cNvPicPr>
            <a:picLocks noChangeAspect="1"/>
          </p:cNvPicPr>
          <p:nvPr/>
        </p:nvPicPr>
        <p:blipFill>
          <a:blip r:embed="rId4"/>
          <a:stretch>
            <a:fillRect/>
          </a:stretch>
        </p:blipFill>
        <p:spPr>
          <a:xfrm>
            <a:off x="0" y="1417638"/>
            <a:ext cx="9144000" cy="4027586"/>
          </a:xfrm>
          <a:prstGeom prst="rect">
            <a:avLst/>
          </a:prstGeom>
        </p:spPr>
      </p:pic>
    </p:spTree>
    <p:extLst>
      <p:ext uri="{BB962C8B-B14F-4D97-AF65-F5344CB8AC3E}">
        <p14:creationId xmlns:p14="http://schemas.microsoft.com/office/powerpoint/2010/main" val="145452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C3F8-82DA-80C1-8D35-9A0CD5431267}"/>
              </a:ext>
            </a:extLst>
          </p:cNvPr>
          <p:cNvSpPr>
            <a:spLocks noGrp="1"/>
          </p:cNvSpPr>
          <p:nvPr>
            <p:ph type="title"/>
          </p:nvPr>
        </p:nvSpPr>
        <p:spPr/>
        <p:txBody>
          <a:bodyPr/>
          <a:lstStyle/>
          <a:p>
            <a:pPr rtl="0"/>
            <a:r>
              <a:rPr lang="en-US" dirty="0"/>
              <a:t>Barriers</a:t>
            </a:r>
            <a:endParaRPr lang="en-IL" dirty="0"/>
          </a:p>
        </p:txBody>
      </p:sp>
      <p:sp>
        <p:nvSpPr>
          <p:cNvPr id="4" name="Slide Number Placeholder 3">
            <a:extLst>
              <a:ext uri="{FF2B5EF4-FFF2-40B4-BE49-F238E27FC236}">
                <a16:creationId xmlns:a16="http://schemas.microsoft.com/office/drawing/2014/main" id="{4C70C7E8-1FC4-63CD-1897-703DEFBF002B}"/>
              </a:ext>
            </a:extLst>
          </p:cNvPr>
          <p:cNvSpPr>
            <a:spLocks noGrp="1"/>
          </p:cNvSpPr>
          <p:nvPr>
            <p:ph type="sldNum" sz="quarter" idx="12"/>
          </p:nvPr>
        </p:nvSpPr>
        <p:spPr/>
        <p:txBody>
          <a:bodyPr/>
          <a:lstStyle/>
          <a:p>
            <a:fld id="{DAF22AC9-109E-4E4D-92F9-530E51D9A3A2}" type="slidenum">
              <a:rPr lang="he-IL" smtClean="0"/>
              <a:t>13</a:t>
            </a:fld>
            <a:endParaRPr lang="he-IL"/>
          </a:p>
        </p:txBody>
      </p:sp>
      <p:sp>
        <p:nvSpPr>
          <p:cNvPr id="7" name="TextBox 6">
            <a:extLst>
              <a:ext uri="{FF2B5EF4-FFF2-40B4-BE49-F238E27FC236}">
                <a16:creationId xmlns:a16="http://schemas.microsoft.com/office/drawing/2014/main" id="{F4B1DB74-D488-DEC4-D590-3EC2A78FE341}"/>
              </a:ext>
            </a:extLst>
          </p:cNvPr>
          <p:cNvSpPr txBox="1"/>
          <p:nvPr/>
        </p:nvSpPr>
        <p:spPr>
          <a:xfrm>
            <a:off x="2616902" y="5839227"/>
            <a:ext cx="6579653" cy="738664"/>
          </a:xfrm>
          <a:prstGeom prst="rect">
            <a:avLst/>
          </a:prstGeom>
          <a:noFill/>
        </p:spPr>
        <p:txBody>
          <a:bodyPr wrap="square" rtlCol="0">
            <a:spAutoFit/>
          </a:bodyPr>
          <a:lstStyle/>
          <a:p>
            <a:pPr algn="l" rtl="0"/>
            <a:r>
              <a:rPr lang="en-US" sz="1400" b="0" i="0" dirty="0">
                <a:solidFill>
                  <a:srgbClr val="212121"/>
                </a:solidFill>
                <a:effectLst/>
                <a:latin typeface="BlinkMacSystemFont"/>
              </a:rPr>
              <a:t>Hoisington AT, Braverman MT, </a:t>
            </a:r>
            <a:r>
              <a:rPr lang="en-US" sz="1400" b="0" i="0" dirty="0" err="1">
                <a:solidFill>
                  <a:srgbClr val="212121"/>
                </a:solidFill>
                <a:effectLst/>
                <a:latin typeface="BlinkMacSystemFont"/>
              </a:rPr>
              <a:t>Hargunani</a:t>
            </a:r>
            <a:r>
              <a:rPr lang="en-US" sz="1400" b="0" i="0" dirty="0">
                <a:solidFill>
                  <a:srgbClr val="212121"/>
                </a:solidFill>
                <a:effectLst/>
                <a:latin typeface="BlinkMacSystemFont"/>
              </a:rPr>
              <a:t> DE, Adams EJ, Alto CL. Health care providers' attention to food insecurity in households with children. </a:t>
            </a:r>
            <a:r>
              <a:rPr lang="en-US" sz="1400" b="0" i="1" dirty="0" err="1">
                <a:solidFill>
                  <a:srgbClr val="212121"/>
                </a:solidFill>
                <a:effectLst/>
                <a:latin typeface="BlinkMacSystemFont"/>
              </a:rPr>
              <a:t>Prev</a:t>
            </a:r>
            <a:r>
              <a:rPr lang="en-US" sz="1400" b="0" i="1" dirty="0">
                <a:solidFill>
                  <a:srgbClr val="212121"/>
                </a:solidFill>
                <a:effectLst/>
                <a:latin typeface="BlinkMacSystemFont"/>
              </a:rPr>
              <a:t> Med</a:t>
            </a:r>
            <a:r>
              <a:rPr lang="en-US" sz="1400" b="0" i="0" dirty="0">
                <a:solidFill>
                  <a:srgbClr val="212121"/>
                </a:solidFill>
                <a:effectLst/>
                <a:latin typeface="BlinkMacSystemFont"/>
              </a:rPr>
              <a:t>. 2012;55(3):219-222. doi:10.1016/j.ypmed.2012.06.007</a:t>
            </a:r>
            <a:endParaRPr lang="en-IL" sz="1400" dirty="0"/>
          </a:p>
        </p:txBody>
      </p:sp>
      <p:pic>
        <p:nvPicPr>
          <p:cNvPr id="9" name="Content Placeholder 8">
            <a:extLst>
              <a:ext uri="{FF2B5EF4-FFF2-40B4-BE49-F238E27FC236}">
                <a16:creationId xmlns:a16="http://schemas.microsoft.com/office/drawing/2014/main" id="{075A096E-8FF0-3E35-170E-1613BB1393DD}"/>
              </a:ext>
            </a:extLst>
          </p:cNvPr>
          <p:cNvPicPr>
            <a:picLocks noGrp="1" noChangeAspect="1"/>
          </p:cNvPicPr>
          <p:nvPr>
            <p:ph idx="1"/>
          </p:nvPr>
        </p:nvPicPr>
        <p:blipFill>
          <a:blip r:embed="rId3"/>
          <a:stretch>
            <a:fillRect/>
          </a:stretch>
        </p:blipFill>
        <p:spPr>
          <a:xfrm>
            <a:off x="2339752" y="1446114"/>
            <a:ext cx="6182999" cy="3815531"/>
          </a:xfrm>
        </p:spPr>
      </p:pic>
      <p:sp>
        <p:nvSpPr>
          <p:cNvPr id="10" name="Oval 9">
            <a:extLst>
              <a:ext uri="{FF2B5EF4-FFF2-40B4-BE49-F238E27FC236}">
                <a16:creationId xmlns:a16="http://schemas.microsoft.com/office/drawing/2014/main" id="{2808B9BF-8951-EA87-5465-148BC0C2D67C}"/>
              </a:ext>
            </a:extLst>
          </p:cNvPr>
          <p:cNvSpPr/>
          <p:nvPr/>
        </p:nvSpPr>
        <p:spPr>
          <a:xfrm>
            <a:off x="6084168" y="2132856"/>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Oval 10">
            <a:extLst>
              <a:ext uri="{FF2B5EF4-FFF2-40B4-BE49-F238E27FC236}">
                <a16:creationId xmlns:a16="http://schemas.microsoft.com/office/drawing/2014/main" id="{BA14DE42-C857-EF7F-845F-1787F5EF7A95}"/>
              </a:ext>
            </a:extLst>
          </p:cNvPr>
          <p:cNvSpPr/>
          <p:nvPr/>
        </p:nvSpPr>
        <p:spPr>
          <a:xfrm>
            <a:off x="6084168" y="2442364"/>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08476C04-8407-6F32-EF4E-0A12AEC2A6EE}"/>
              </a:ext>
            </a:extLst>
          </p:cNvPr>
          <p:cNvSpPr/>
          <p:nvPr/>
        </p:nvSpPr>
        <p:spPr>
          <a:xfrm>
            <a:off x="6084168" y="2924944"/>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6E3A810F-6436-2F55-67B4-57B071AA4289}"/>
              </a:ext>
            </a:extLst>
          </p:cNvPr>
          <p:cNvSpPr/>
          <p:nvPr/>
        </p:nvSpPr>
        <p:spPr>
          <a:xfrm>
            <a:off x="6084168" y="3429000"/>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0F07A901-8D6E-B5A8-2064-8B2E960E8A1B}"/>
              </a:ext>
            </a:extLst>
          </p:cNvPr>
          <p:cNvSpPr/>
          <p:nvPr/>
        </p:nvSpPr>
        <p:spPr>
          <a:xfrm>
            <a:off x="6084168" y="4221088"/>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5" name="Oval 14">
            <a:extLst>
              <a:ext uri="{FF2B5EF4-FFF2-40B4-BE49-F238E27FC236}">
                <a16:creationId xmlns:a16="http://schemas.microsoft.com/office/drawing/2014/main" id="{D5156FEA-828D-AB57-07EB-1C747FC3549D}"/>
              </a:ext>
            </a:extLst>
          </p:cNvPr>
          <p:cNvSpPr/>
          <p:nvPr/>
        </p:nvSpPr>
        <p:spPr>
          <a:xfrm>
            <a:off x="6084168" y="4725144"/>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88560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8E7B-E0E7-3FD8-2837-A37F1A109517}"/>
              </a:ext>
            </a:extLst>
          </p:cNvPr>
          <p:cNvSpPr>
            <a:spLocks noGrp="1"/>
          </p:cNvSpPr>
          <p:nvPr>
            <p:ph type="ctrTitle"/>
          </p:nvPr>
        </p:nvSpPr>
        <p:spPr/>
        <p:txBody>
          <a:bodyPr>
            <a:normAutofit fontScale="90000"/>
          </a:bodyPr>
          <a:lstStyle/>
          <a:p>
            <a:r>
              <a:rPr lang="en-GB" dirty="0"/>
              <a:t>What is known about the attitudes and practices of healthcare providers in Israel toward screening for food insecurity?</a:t>
            </a:r>
            <a:endParaRPr lang="en-IL" dirty="0"/>
          </a:p>
        </p:txBody>
      </p:sp>
      <p:sp>
        <p:nvSpPr>
          <p:cNvPr id="4" name="Slide Number Placeholder 3">
            <a:extLst>
              <a:ext uri="{FF2B5EF4-FFF2-40B4-BE49-F238E27FC236}">
                <a16:creationId xmlns:a16="http://schemas.microsoft.com/office/drawing/2014/main" id="{2AA91442-BE29-88E5-92DA-EE36CF35188E}"/>
              </a:ext>
            </a:extLst>
          </p:cNvPr>
          <p:cNvSpPr>
            <a:spLocks noGrp="1"/>
          </p:cNvSpPr>
          <p:nvPr>
            <p:ph type="sldNum" sz="quarter" idx="12"/>
          </p:nvPr>
        </p:nvSpPr>
        <p:spPr/>
        <p:txBody>
          <a:bodyPr/>
          <a:lstStyle/>
          <a:p>
            <a:fld id="{DAF22AC9-109E-4E4D-92F9-530E51D9A3A2}" type="slidenum">
              <a:rPr lang="he-IL" smtClean="0"/>
              <a:t>14</a:t>
            </a:fld>
            <a:endParaRPr lang="he-IL"/>
          </a:p>
        </p:txBody>
      </p:sp>
    </p:spTree>
    <p:extLst>
      <p:ext uri="{BB962C8B-B14F-4D97-AF65-F5344CB8AC3E}">
        <p14:creationId xmlns:p14="http://schemas.microsoft.com/office/powerpoint/2010/main" val="424387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86CA-6A2F-5634-2B9C-830662C45344}"/>
              </a:ext>
            </a:extLst>
          </p:cNvPr>
          <p:cNvSpPr>
            <a:spLocks noGrp="1"/>
          </p:cNvSpPr>
          <p:nvPr>
            <p:ph type="title"/>
          </p:nvPr>
        </p:nvSpPr>
        <p:spPr/>
        <p:txBody>
          <a:bodyPr/>
          <a:lstStyle/>
          <a:p>
            <a:r>
              <a:rPr lang="en-GB" dirty="0"/>
              <a:t>Study Aims</a:t>
            </a:r>
            <a:endParaRPr lang="en-IL" dirty="0"/>
          </a:p>
        </p:txBody>
      </p:sp>
      <p:sp>
        <p:nvSpPr>
          <p:cNvPr id="3" name="Content Placeholder 2">
            <a:extLst>
              <a:ext uri="{FF2B5EF4-FFF2-40B4-BE49-F238E27FC236}">
                <a16:creationId xmlns:a16="http://schemas.microsoft.com/office/drawing/2014/main" id="{6674DF99-3EFB-3C4C-24F0-FF3661776925}"/>
              </a:ext>
            </a:extLst>
          </p:cNvPr>
          <p:cNvSpPr>
            <a:spLocks noGrp="1"/>
          </p:cNvSpPr>
          <p:nvPr>
            <p:ph idx="1"/>
          </p:nvPr>
        </p:nvSpPr>
        <p:spPr>
          <a:xfrm>
            <a:off x="1763688" y="1484784"/>
            <a:ext cx="6250360" cy="4525963"/>
          </a:xfrm>
        </p:spPr>
        <p:txBody>
          <a:bodyPr/>
          <a:lstStyle/>
          <a:p>
            <a:pPr algn="l" rtl="0"/>
            <a:r>
              <a:rPr lang="en-US" dirty="0"/>
              <a:t>T</a:t>
            </a:r>
            <a:r>
              <a:rPr lang="en-GB" dirty="0"/>
              <a:t>o describe the knowledge and attitudes of healthcare providers toward screening food insecurity </a:t>
            </a:r>
          </a:p>
          <a:p>
            <a:pPr algn="l" rtl="0"/>
            <a:r>
              <a:rPr lang="en-GB" dirty="0"/>
              <a:t>To identify the main barriers of </a:t>
            </a:r>
            <a:r>
              <a:rPr kumimoji="0" lang="en-GB" sz="3200" b="0" i="0" u="none" strike="noStrike" kern="1200" cap="none" spc="0" normalizeH="0" baseline="0" noProof="0" dirty="0">
                <a:ln>
                  <a:noFill/>
                </a:ln>
                <a:solidFill>
                  <a:prstClr val="black"/>
                </a:solidFill>
                <a:effectLst/>
                <a:uLnTx/>
                <a:uFillTx/>
                <a:latin typeface="Calibri"/>
                <a:ea typeface="+mn-ea"/>
                <a:cs typeface="+mn-cs"/>
              </a:rPr>
              <a:t>healthcare providers toward screening food insecurity</a:t>
            </a:r>
            <a:endParaRPr lang="en-IL" dirty="0"/>
          </a:p>
        </p:txBody>
      </p:sp>
      <p:sp>
        <p:nvSpPr>
          <p:cNvPr id="4" name="Slide Number Placeholder 3">
            <a:extLst>
              <a:ext uri="{FF2B5EF4-FFF2-40B4-BE49-F238E27FC236}">
                <a16:creationId xmlns:a16="http://schemas.microsoft.com/office/drawing/2014/main" id="{2C3DC645-711D-0F39-769A-05907EF1A956}"/>
              </a:ext>
            </a:extLst>
          </p:cNvPr>
          <p:cNvSpPr>
            <a:spLocks noGrp="1"/>
          </p:cNvSpPr>
          <p:nvPr>
            <p:ph type="sldNum" sz="quarter" idx="12"/>
          </p:nvPr>
        </p:nvSpPr>
        <p:spPr/>
        <p:txBody>
          <a:bodyPr/>
          <a:lstStyle/>
          <a:p>
            <a:fld id="{DAF22AC9-109E-4E4D-92F9-530E51D9A3A2}" type="slidenum">
              <a:rPr lang="he-IL" smtClean="0"/>
              <a:t>15</a:t>
            </a:fld>
            <a:endParaRPr lang="he-IL"/>
          </a:p>
        </p:txBody>
      </p:sp>
    </p:spTree>
    <p:extLst>
      <p:ext uri="{BB962C8B-B14F-4D97-AF65-F5344CB8AC3E}">
        <p14:creationId xmlns:p14="http://schemas.microsoft.com/office/powerpoint/2010/main" val="391797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solidFill>
                  <a:srgbClr val="000000"/>
                </a:solidFill>
                <a:latin typeface="Calibri" panose="020F0502020204030204" pitchFamily="34" charset="0"/>
              </a:rPr>
              <a:t>Q</a:t>
            </a:r>
            <a:r>
              <a:rPr lang="en-US" sz="4400" b="0" i="0" dirty="0">
                <a:solidFill>
                  <a:srgbClr val="000000"/>
                </a:solidFill>
                <a:effectLst/>
                <a:latin typeface="Calibri" panose="020F0502020204030204" pitchFamily="34" charset="0"/>
              </a:rPr>
              <a:t>ualitative e</a:t>
            </a:r>
            <a:r>
              <a:rPr lang="en-US" dirty="0">
                <a:cs typeface="+mn-cs"/>
              </a:rPr>
              <a:t>xploratory Research- Methods</a:t>
            </a:r>
            <a:endParaRPr lang="he-IL" dirty="0">
              <a:cs typeface="+mn-cs"/>
            </a:endParaRPr>
          </a:p>
        </p:txBody>
      </p:sp>
      <p:sp>
        <p:nvSpPr>
          <p:cNvPr id="3" name="מציין מיקום תוכן 2"/>
          <p:cNvSpPr>
            <a:spLocks noGrp="1"/>
          </p:cNvSpPr>
          <p:nvPr>
            <p:ph idx="1"/>
          </p:nvPr>
        </p:nvSpPr>
        <p:spPr>
          <a:xfrm>
            <a:off x="971600" y="1596706"/>
            <a:ext cx="7632848" cy="4525963"/>
          </a:xfrm>
        </p:spPr>
        <p:txBody>
          <a:bodyPr/>
          <a:lstStyle/>
          <a:p>
            <a:pPr algn="l" rtl="0"/>
            <a:r>
              <a:rPr lang="en-US" dirty="0">
                <a:solidFill>
                  <a:srgbClr val="000000"/>
                </a:solidFill>
                <a:latin typeface="Calibri" panose="020F0502020204030204" pitchFamily="34" charset="0"/>
              </a:rPr>
              <a:t> Semi-structured interviews</a:t>
            </a:r>
          </a:p>
          <a:p>
            <a:pPr algn="l" rtl="0"/>
            <a:r>
              <a:rPr lang="en-US" dirty="0">
                <a:solidFill>
                  <a:srgbClr val="000000"/>
                </a:solidFill>
                <a:latin typeface="Calibri" panose="020F0502020204030204" pitchFamily="34" charset="0"/>
              </a:rPr>
              <a:t>Convenience sample of 15 health professionals: n</a:t>
            </a:r>
            <a:r>
              <a:rPr lang="en-US" sz="3200" b="0" i="0" dirty="0">
                <a:solidFill>
                  <a:srgbClr val="000000"/>
                </a:solidFill>
                <a:effectLst/>
                <a:latin typeface="Calibri" panose="020F0502020204030204" pitchFamily="34" charset="0"/>
              </a:rPr>
              <a:t>urses, hemodialysis nurses, dietitians, physicians, and pharmacists</a:t>
            </a:r>
          </a:p>
          <a:p>
            <a:pPr algn="l" rtl="0"/>
            <a:r>
              <a:rPr lang="en-GB" dirty="0"/>
              <a:t>Interviews were transcribed, and central themes were identified</a:t>
            </a:r>
            <a:endParaRPr lang="en-US" dirty="0"/>
          </a:p>
        </p:txBody>
      </p:sp>
      <p:sp>
        <p:nvSpPr>
          <p:cNvPr id="4" name="Slide Number Placeholder 3">
            <a:extLst>
              <a:ext uri="{FF2B5EF4-FFF2-40B4-BE49-F238E27FC236}">
                <a16:creationId xmlns:a16="http://schemas.microsoft.com/office/drawing/2014/main" id="{0F2F3D84-9224-59B6-7494-BA7549D31E7B}"/>
              </a:ext>
            </a:extLst>
          </p:cNvPr>
          <p:cNvSpPr>
            <a:spLocks noGrp="1"/>
          </p:cNvSpPr>
          <p:nvPr>
            <p:ph type="sldNum" sz="quarter" idx="12"/>
          </p:nvPr>
        </p:nvSpPr>
        <p:spPr>
          <a:xfrm>
            <a:off x="8604448" y="6308725"/>
            <a:ext cx="261392" cy="365125"/>
          </a:xfrm>
        </p:spPr>
        <p:txBody>
          <a:bodyPr/>
          <a:lstStyle/>
          <a:p>
            <a:fld id="{DAF22AC9-109E-4E4D-92F9-530E51D9A3A2}" type="slidenum">
              <a:rPr lang="he-IL" smtClean="0"/>
              <a:t>16</a:t>
            </a:fld>
            <a:endParaRPr lang="he-IL"/>
          </a:p>
        </p:txBody>
      </p:sp>
    </p:spTree>
    <p:extLst>
      <p:ext uri="{BB962C8B-B14F-4D97-AF65-F5344CB8AC3E}">
        <p14:creationId xmlns:p14="http://schemas.microsoft.com/office/powerpoint/2010/main" val="65030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Hemodialysis nurses</a:t>
            </a:r>
            <a:endParaRPr lang="he-IL" dirty="0"/>
          </a:p>
        </p:txBody>
      </p:sp>
      <p:sp>
        <p:nvSpPr>
          <p:cNvPr id="3" name="מציין מיקום תוכן 2"/>
          <p:cNvSpPr>
            <a:spLocks noGrp="1"/>
          </p:cNvSpPr>
          <p:nvPr>
            <p:ph idx="1"/>
          </p:nvPr>
        </p:nvSpPr>
        <p:spPr>
          <a:xfrm>
            <a:off x="1547664" y="1417638"/>
            <a:ext cx="7499176" cy="3883570"/>
          </a:xfrm>
        </p:spPr>
        <p:txBody>
          <a:bodyPr>
            <a:normAutofit/>
          </a:bodyPr>
          <a:lstStyle/>
          <a:p>
            <a:pPr algn="l" rtl="0"/>
            <a:r>
              <a:rPr lang="en-US" dirty="0"/>
              <a:t>“Some of the patients don’t eat the served food in the hemodialysis unit and they take the food to their houses to eat the food there.”</a:t>
            </a:r>
          </a:p>
          <a:p>
            <a:pPr algn="l" rtl="0"/>
            <a:r>
              <a:rPr kumimoji="0" lang="en-US" altLang="en-IL" sz="3200" b="0" i="0" u="none" strike="noStrike" cap="none" normalizeH="0" baseline="0" dirty="0">
                <a:ln>
                  <a:noFill/>
                </a:ln>
                <a:solidFill>
                  <a:srgbClr val="202124"/>
                </a:solidFill>
                <a:effectLst/>
                <a:latin typeface="inherit"/>
              </a:rPr>
              <a:t>“</a:t>
            </a:r>
            <a:r>
              <a:rPr kumimoji="0" lang="en-IL" altLang="en-IL" sz="3200" b="0" i="0" u="none" strike="noStrike" cap="none" normalizeH="0" baseline="0" dirty="0">
                <a:ln>
                  <a:noFill/>
                </a:ln>
                <a:solidFill>
                  <a:srgbClr val="202124"/>
                </a:solidFill>
                <a:effectLst/>
                <a:latin typeface="inherit"/>
              </a:rPr>
              <a:t>There are patients who </a:t>
            </a:r>
            <a:r>
              <a:rPr kumimoji="0" lang="en-US" altLang="en-IL" sz="3200" b="0" i="0" u="none" strike="noStrike" cap="none" normalizeH="0" baseline="0" dirty="0">
                <a:ln>
                  <a:noFill/>
                </a:ln>
                <a:solidFill>
                  <a:srgbClr val="202124"/>
                </a:solidFill>
                <a:effectLst/>
                <a:latin typeface="inherit"/>
              </a:rPr>
              <a:t>ask</a:t>
            </a:r>
            <a:r>
              <a:rPr kumimoji="0" lang="en-IL" altLang="en-IL" sz="3200" b="0" i="0" u="none" strike="noStrike" cap="none" normalizeH="0" baseline="0" dirty="0">
                <a:ln>
                  <a:noFill/>
                </a:ln>
                <a:solidFill>
                  <a:srgbClr val="202124"/>
                </a:solidFill>
                <a:effectLst/>
                <a:latin typeface="inherit"/>
              </a:rPr>
              <a:t> to receive food left</a:t>
            </a:r>
            <a:r>
              <a:rPr kumimoji="0" lang="en-US" altLang="en-IL" sz="3200" b="0" i="0" u="none" strike="noStrike" cap="none" normalizeH="0" baseline="0" dirty="0">
                <a:ln>
                  <a:noFill/>
                </a:ln>
                <a:solidFill>
                  <a:srgbClr val="202124"/>
                </a:solidFill>
                <a:effectLst/>
                <a:latin typeface="inherit"/>
              </a:rPr>
              <a:t>overs</a:t>
            </a:r>
            <a:r>
              <a:rPr kumimoji="0" lang="en-IL" altLang="en-IL" sz="3200" b="0" i="0" u="none" strike="noStrike" cap="none" normalizeH="0" baseline="0" dirty="0">
                <a:ln>
                  <a:noFill/>
                </a:ln>
                <a:solidFill>
                  <a:srgbClr val="202124"/>
                </a:solidFill>
                <a:effectLst/>
                <a:latin typeface="inherit"/>
              </a:rPr>
              <a:t> at the end of the day</a:t>
            </a:r>
            <a:r>
              <a:rPr lang="en-US" altLang="en-IL" dirty="0">
                <a:solidFill>
                  <a:srgbClr val="202124"/>
                </a:solidFill>
                <a:latin typeface="inherit"/>
              </a:rPr>
              <a:t>…</a:t>
            </a:r>
            <a:r>
              <a:rPr kumimoji="0" lang="en-US" altLang="en-IL" sz="3200" b="0" i="0" u="none" strike="noStrike" cap="none" normalizeH="0" baseline="0" dirty="0">
                <a:ln>
                  <a:noFill/>
                </a:ln>
                <a:solidFill>
                  <a:srgbClr val="202124"/>
                </a:solidFill>
                <a:effectLst/>
                <a:latin typeface="inherit"/>
              </a:rPr>
              <a:t>”</a:t>
            </a:r>
            <a:r>
              <a:rPr kumimoji="0" lang="en-IL" altLang="en-IL" sz="800" b="0" i="0" u="none" strike="noStrike" cap="none" normalizeH="0" baseline="0" dirty="0">
                <a:ln>
                  <a:noFill/>
                </a:ln>
                <a:solidFill>
                  <a:schemeClr val="tx1"/>
                </a:solidFill>
                <a:effectLst/>
              </a:rPr>
              <a:t> </a:t>
            </a:r>
            <a:r>
              <a:rPr lang="en-US" dirty="0"/>
              <a:t> </a:t>
            </a:r>
            <a:endParaRPr lang="he-IL" dirty="0"/>
          </a:p>
        </p:txBody>
      </p:sp>
      <p:sp>
        <p:nvSpPr>
          <p:cNvPr id="4" name="Slide Number Placeholder 3">
            <a:extLst>
              <a:ext uri="{FF2B5EF4-FFF2-40B4-BE49-F238E27FC236}">
                <a16:creationId xmlns:a16="http://schemas.microsoft.com/office/drawing/2014/main" id="{55F78CF5-858B-4A87-F884-157C57282C8D}"/>
              </a:ext>
            </a:extLst>
          </p:cNvPr>
          <p:cNvSpPr>
            <a:spLocks noGrp="1"/>
          </p:cNvSpPr>
          <p:nvPr>
            <p:ph type="sldNum" sz="quarter" idx="12"/>
          </p:nvPr>
        </p:nvSpPr>
        <p:spPr>
          <a:xfrm>
            <a:off x="8686800" y="6400799"/>
            <a:ext cx="360040" cy="457201"/>
          </a:xfrm>
        </p:spPr>
        <p:txBody>
          <a:bodyPr/>
          <a:lstStyle/>
          <a:p>
            <a:fld id="{DAF22AC9-109E-4E4D-92F9-530E51D9A3A2}" type="slidenum">
              <a:rPr lang="he-IL" smtClean="0"/>
              <a:t>17</a:t>
            </a:fld>
            <a:endParaRPr lang="he-IL"/>
          </a:p>
        </p:txBody>
      </p:sp>
      <p:sp>
        <p:nvSpPr>
          <p:cNvPr id="6" name="Rectangle 2">
            <a:extLst>
              <a:ext uri="{FF2B5EF4-FFF2-40B4-BE49-F238E27FC236}">
                <a16:creationId xmlns:a16="http://schemas.microsoft.com/office/drawing/2014/main" id="{17A611E2-A2EE-F3D2-1682-1BBDCD8D68C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L" altLang="en-I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332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5C37-2A4E-ECE4-14F6-69E24B127C0E}"/>
              </a:ext>
            </a:extLst>
          </p:cNvPr>
          <p:cNvSpPr>
            <a:spLocks noGrp="1"/>
          </p:cNvSpPr>
          <p:nvPr>
            <p:ph type="title"/>
          </p:nvPr>
        </p:nvSpPr>
        <p:spPr/>
        <p:txBody>
          <a:bodyPr/>
          <a:lstStyle/>
          <a:p>
            <a:pPr rtl="0"/>
            <a:r>
              <a:rPr lang="en-US" dirty="0"/>
              <a:t>Nurses</a:t>
            </a:r>
            <a:endParaRPr lang="en-IL" dirty="0"/>
          </a:p>
        </p:txBody>
      </p:sp>
      <p:sp>
        <p:nvSpPr>
          <p:cNvPr id="3" name="Content Placeholder 2">
            <a:extLst>
              <a:ext uri="{FF2B5EF4-FFF2-40B4-BE49-F238E27FC236}">
                <a16:creationId xmlns:a16="http://schemas.microsoft.com/office/drawing/2014/main" id="{2A3D7869-30EC-7EBD-679D-DC05874EE66B}"/>
              </a:ext>
            </a:extLst>
          </p:cNvPr>
          <p:cNvSpPr>
            <a:spLocks noGrp="1"/>
          </p:cNvSpPr>
          <p:nvPr>
            <p:ph idx="1"/>
          </p:nvPr>
        </p:nvSpPr>
        <p:spPr>
          <a:xfrm>
            <a:off x="2195736" y="1412330"/>
            <a:ext cx="6717432" cy="4896990"/>
          </a:xfrm>
        </p:spPr>
        <p:txBody>
          <a:bodyPr>
            <a:normAutofit fontScale="85000" lnSpcReduction="20000"/>
          </a:bodyPr>
          <a:lstStyle/>
          <a:p>
            <a:pPr algn="l" rtl="0"/>
            <a:r>
              <a:rPr lang="en-US" dirty="0"/>
              <a:t>Nurse in pediatric diabetes clinic: “Sometimes I don't have time to sit with them.....We are putting the puzzle together and maybe in the end they will open up and people won't be ashamed. I sometimes see them, they come back to us with requests for food. Shame is a difficult emotion”</a:t>
            </a:r>
          </a:p>
          <a:p>
            <a:pPr algn="l" rtl="0"/>
            <a:r>
              <a:rPr lang="en-US" dirty="0"/>
              <a:t>Nurse in medical clinic: “The clothes are very hanging on them and you can see that these are clothes that were previously bought when they were at a higher weight. I do a lot of home visits and you can see that they have nothing to offer you and they don't really have anything to eat."</a:t>
            </a:r>
          </a:p>
        </p:txBody>
      </p:sp>
      <p:sp>
        <p:nvSpPr>
          <p:cNvPr id="4" name="Slide Number Placeholder 3">
            <a:extLst>
              <a:ext uri="{FF2B5EF4-FFF2-40B4-BE49-F238E27FC236}">
                <a16:creationId xmlns:a16="http://schemas.microsoft.com/office/drawing/2014/main" id="{38E3CDDF-DD04-AF6C-0E2F-4756D9AB0FAB}"/>
              </a:ext>
            </a:extLst>
          </p:cNvPr>
          <p:cNvSpPr>
            <a:spLocks noGrp="1"/>
          </p:cNvSpPr>
          <p:nvPr>
            <p:ph type="sldNum" sz="quarter" idx="12"/>
          </p:nvPr>
        </p:nvSpPr>
        <p:spPr>
          <a:xfrm>
            <a:off x="8532440" y="6400799"/>
            <a:ext cx="477416" cy="340569"/>
          </a:xfrm>
        </p:spPr>
        <p:txBody>
          <a:bodyPr/>
          <a:lstStyle/>
          <a:p>
            <a:fld id="{DAF22AC9-109E-4E4D-92F9-530E51D9A3A2}" type="slidenum">
              <a:rPr lang="he-IL" smtClean="0"/>
              <a:t>18</a:t>
            </a:fld>
            <a:endParaRPr lang="he-IL"/>
          </a:p>
        </p:txBody>
      </p:sp>
    </p:spTree>
    <p:extLst>
      <p:ext uri="{BB962C8B-B14F-4D97-AF65-F5344CB8AC3E}">
        <p14:creationId xmlns:p14="http://schemas.microsoft.com/office/powerpoint/2010/main" val="288807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40C8-50BB-2538-13CE-18EB7D89479C}"/>
              </a:ext>
            </a:extLst>
          </p:cNvPr>
          <p:cNvSpPr>
            <a:spLocks noGrp="1"/>
          </p:cNvSpPr>
          <p:nvPr>
            <p:ph type="title"/>
          </p:nvPr>
        </p:nvSpPr>
        <p:spPr/>
        <p:txBody>
          <a:bodyPr/>
          <a:lstStyle/>
          <a:p>
            <a:r>
              <a:rPr lang="en-US" dirty="0"/>
              <a:t>Dietitians</a:t>
            </a:r>
            <a:endParaRPr lang="en-IL" dirty="0"/>
          </a:p>
        </p:txBody>
      </p:sp>
      <p:sp>
        <p:nvSpPr>
          <p:cNvPr id="3" name="Content Placeholder 2">
            <a:extLst>
              <a:ext uri="{FF2B5EF4-FFF2-40B4-BE49-F238E27FC236}">
                <a16:creationId xmlns:a16="http://schemas.microsoft.com/office/drawing/2014/main" id="{57276C86-B6AC-EEE2-A713-C9B1CAEBD2BB}"/>
              </a:ext>
            </a:extLst>
          </p:cNvPr>
          <p:cNvSpPr>
            <a:spLocks noGrp="1"/>
          </p:cNvSpPr>
          <p:nvPr>
            <p:ph idx="1"/>
          </p:nvPr>
        </p:nvSpPr>
        <p:spPr>
          <a:xfrm>
            <a:off x="1115616" y="1600200"/>
            <a:ext cx="7571184" cy="4525963"/>
          </a:xfrm>
        </p:spPr>
        <p:txBody>
          <a:bodyPr>
            <a:noAutofit/>
          </a:bodyPr>
          <a:lstStyle/>
          <a:p>
            <a:pPr algn="l" rtl="0"/>
            <a:r>
              <a:rPr lang="en-US" sz="2600" dirty="0"/>
              <a:t>"I don't have an official, valid tool that I use, so it's more of a general impression”</a:t>
            </a:r>
          </a:p>
          <a:p>
            <a:pPr algn="l" rtl="0"/>
            <a:r>
              <a:rPr lang="en-US" sz="2600" dirty="0"/>
              <a:t>" Patients receive cheaper medical treatment than treatment that would have been more beneficial to them and then I can try to understand what the  nutritional food basket they buy and understand whether it is because they cannot buy or for some other reason”</a:t>
            </a:r>
            <a:endParaRPr lang="he-IL" sz="2600" dirty="0"/>
          </a:p>
          <a:p>
            <a:pPr lvl="2" algn="l" rtl="0"/>
            <a:r>
              <a:rPr lang="en-US" sz="2600" dirty="0"/>
              <a:t>"You need to know how to identify them sensitively”</a:t>
            </a:r>
          </a:p>
        </p:txBody>
      </p:sp>
      <p:sp>
        <p:nvSpPr>
          <p:cNvPr id="4" name="Slide Number Placeholder 3">
            <a:extLst>
              <a:ext uri="{FF2B5EF4-FFF2-40B4-BE49-F238E27FC236}">
                <a16:creationId xmlns:a16="http://schemas.microsoft.com/office/drawing/2014/main" id="{975709D3-633A-2C3E-EA05-0FD40AF63FC1}"/>
              </a:ext>
            </a:extLst>
          </p:cNvPr>
          <p:cNvSpPr>
            <a:spLocks noGrp="1"/>
          </p:cNvSpPr>
          <p:nvPr>
            <p:ph type="sldNum" sz="quarter" idx="12"/>
          </p:nvPr>
        </p:nvSpPr>
        <p:spPr>
          <a:xfrm>
            <a:off x="8559080" y="6419105"/>
            <a:ext cx="405408" cy="322263"/>
          </a:xfrm>
        </p:spPr>
        <p:txBody>
          <a:bodyPr/>
          <a:lstStyle/>
          <a:p>
            <a:fld id="{DAF22AC9-109E-4E4D-92F9-530E51D9A3A2}" type="slidenum">
              <a:rPr lang="he-IL" smtClean="0"/>
              <a:t>19</a:t>
            </a:fld>
            <a:endParaRPr lang="he-IL"/>
          </a:p>
        </p:txBody>
      </p:sp>
    </p:spTree>
    <p:extLst>
      <p:ext uri="{BB962C8B-B14F-4D97-AF65-F5344CB8AC3E}">
        <p14:creationId xmlns:p14="http://schemas.microsoft.com/office/powerpoint/2010/main" val="80419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D115-4151-D78D-F621-136D10BE7888}"/>
              </a:ext>
            </a:extLst>
          </p:cNvPr>
          <p:cNvSpPr>
            <a:spLocks noGrp="1"/>
          </p:cNvSpPr>
          <p:nvPr>
            <p:ph type="title"/>
          </p:nvPr>
        </p:nvSpPr>
        <p:spPr>
          <a:xfrm>
            <a:off x="827584" y="271462"/>
            <a:ext cx="7886700" cy="994172"/>
          </a:xfrm>
        </p:spPr>
        <p:txBody>
          <a:bodyPr>
            <a:normAutofit fontScale="90000"/>
          </a:bodyPr>
          <a:lstStyle/>
          <a:p>
            <a:r>
              <a:rPr lang="en-US" dirty="0"/>
              <a:t> USDA Screening tool for food insecurity</a:t>
            </a:r>
            <a:endParaRPr lang="en-IL" dirty="0"/>
          </a:p>
        </p:txBody>
      </p:sp>
      <p:sp>
        <p:nvSpPr>
          <p:cNvPr id="3" name="Content Placeholder 2">
            <a:extLst>
              <a:ext uri="{FF2B5EF4-FFF2-40B4-BE49-F238E27FC236}">
                <a16:creationId xmlns:a16="http://schemas.microsoft.com/office/drawing/2014/main" id="{FDC04C3C-306F-7B63-F3AB-4B52D0879A6B}"/>
              </a:ext>
            </a:extLst>
          </p:cNvPr>
          <p:cNvSpPr>
            <a:spLocks noGrp="1"/>
          </p:cNvSpPr>
          <p:nvPr>
            <p:ph idx="1"/>
          </p:nvPr>
        </p:nvSpPr>
        <p:spPr>
          <a:xfrm>
            <a:off x="971600" y="1556792"/>
            <a:ext cx="3600400" cy="2844316"/>
          </a:xfrm>
        </p:spPr>
        <p:txBody>
          <a:bodyPr>
            <a:normAutofit fontScale="92500" lnSpcReduction="10000"/>
          </a:bodyPr>
          <a:lstStyle/>
          <a:p>
            <a:pPr marL="0" indent="0" algn="l" rtl="0">
              <a:buNone/>
            </a:pPr>
            <a:r>
              <a:rPr lang="en-US" dirty="0"/>
              <a:t> 18 items for households with kids under 16 years old</a:t>
            </a:r>
          </a:p>
          <a:p>
            <a:pPr marL="0" indent="0" algn="l" rtl="0">
              <a:buNone/>
            </a:pPr>
            <a:r>
              <a:rPr lang="en-US" dirty="0"/>
              <a:t>10 items for households with kids over 16 years old </a:t>
            </a:r>
          </a:p>
        </p:txBody>
      </p:sp>
      <p:pic>
        <p:nvPicPr>
          <p:cNvPr id="3074" name="Picture 2" descr="Food Insecurity on College Campuses: FAQs - farmdoc daily">
            <a:extLst>
              <a:ext uri="{FF2B5EF4-FFF2-40B4-BE49-F238E27FC236}">
                <a16:creationId xmlns:a16="http://schemas.microsoft.com/office/drawing/2014/main" id="{5344F78D-5D1B-3C25-2735-18EF1EA71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340768"/>
            <a:ext cx="3888432" cy="55172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70997C3-15BB-FCF1-417F-79869EB91B64}"/>
              </a:ext>
            </a:extLst>
          </p:cNvPr>
          <p:cNvSpPr>
            <a:spLocks noGrp="1"/>
          </p:cNvSpPr>
          <p:nvPr>
            <p:ph type="sldNum" sz="quarter" idx="12"/>
          </p:nvPr>
        </p:nvSpPr>
        <p:spPr>
          <a:xfrm>
            <a:off x="8460432" y="6403975"/>
            <a:ext cx="504056" cy="337393"/>
          </a:xfrm>
        </p:spPr>
        <p:txBody>
          <a:bodyPr/>
          <a:lstStyle/>
          <a:p>
            <a:fld id="{DAF22AC9-109E-4E4D-92F9-530E51D9A3A2}" type="slidenum">
              <a:rPr lang="he-IL" smtClean="0"/>
              <a:t>2</a:t>
            </a:fld>
            <a:endParaRPr lang="he-IL"/>
          </a:p>
        </p:txBody>
      </p:sp>
      <p:sp>
        <p:nvSpPr>
          <p:cNvPr id="5" name="TextBox 1">
            <a:extLst>
              <a:ext uri="{FF2B5EF4-FFF2-40B4-BE49-F238E27FC236}">
                <a16:creationId xmlns:a16="http://schemas.microsoft.com/office/drawing/2014/main" id="{4E56DC3D-DC76-463A-53F0-39C98E03D0D0}"/>
              </a:ext>
            </a:extLst>
          </p:cNvPr>
          <p:cNvSpPr txBox="1"/>
          <p:nvPr/>
        </p:nvSpPr>
        <p:spPr>
          <a:xfrm>
            <a:off x="1340189" y="4476242"/>
            <a:ext cx="3600400" cy="461665"/>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r>
              <a:rPr lang="en-US" sz="1200" b="0" i="0" dirty="0">
                <a:solidFill>
                  <a:srgbClr val="53565A"/>
                </a:solidFill>
                <a:effectLst/>
                <a:latin typeface="Roboto" panose="02000000000000000000" pitchFamily="2" charset="0"/>
              </a:rPr>
              <a:t>Ellison B, </a:t>
            </a:r>
            <a:r>
              <a:rPr lang="en-US" sz="1200" b="0" i="0" dirty="0" err="1">
                <a:solidFill>
                  <a:srgbClr val="53565A"/>
                </a:solidFill>
                <a:effectLst/>
                <a:latin typeface="Roboto" panose="02000000000000000000" pitchFamily="2" charset="0"/>
              </a:rPr>
              <a:t>Bruening</a:t>
            </a:r>
            <a:r>
              <a:rPr lang="en-US" sz="1200" b="0" i="0" dirty="0">
                <a:solidFill>
                  <a:srgbClr val="53565A"/>
                </a:solidFill>
                <a:effectLst/>
                <a:latin typeface="Roboto" panose="02000000000000000000" pitchFamily="2" charset="0"/>
              </a:rPr>
              <a:t> M. Food Insecurity on College Campuses: FAQs. 2021;.</a:t>
            </a:r>
            <a:endParaRPr lang="en-IL" sz="1200" dirty="0"/>
          </a:p>
        </p:txBody>
      </p:sp>
    </p:spTree>
    <p:extLst>
      <p:ext uri="{BB962C8B-B14F-4D97-AF65-F5344CB8AC3E}">
        <p14:creationId xmlns:p14="http://schemas.microsoft.com/office/powerpoint/2010/main" val="25253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E7E7-F6B4-61A3-D19A-68AF4B67CCA8}"/>
              </a:ext>
            </a:extLst>
          </p:cNvPr>
          <p:cNvSpPr>
            <a:spLocks noGrp="1"/>
          </p:cNvSpPr>
          <p:nvPr>
            <p:ph type="title"/>
          </p:nvPr>
        </p:nvSpPr>
        <p:spPr/>
        <p:txBody>
          <a:bodyPr/>
          <a:lstStyle/>
          <a:p>
            <a:pPr rtl="0"/>
            <a:r>
              <a:rPr lang="en-US" dirty="0">
                <a:solidFill>
                  <a:srgbClr val="333333"/>
                </a:solidFill>
                <a:latin typeface="Assistant" pitchFamily="2" charset="-79"/>
                <a:cs typeface="Assistant" pitchFamily="2" charset="-79"/>
              </a:rPr>
              <a:t>P</a:t>
            </a:r>
            <a:r>
              <a:rPr lang="en-US" b="0" i="0" dirty="0">
                <a:solidFill>
                  <a:srgbClr val="333333"/>
                </a:solidFill>
                <a:effectLst/>
                <a:latin typeface="Assistant" pitchFamily="2" charset="-79"/>
                <a:cs typeface="Assistant" pitchFamily="2" charset="-79"/>
              </a:rPr>
              <a:t>harmacists</a:t>
            </a:r>
            <a:endParaRPr lang="en-IL" dirty="0"/>
          </a:p>
        </p:txBody>
      </p:sp>
      <p:sp>
        <p:nvSpPr>
          <p:cNvPr id="3" name="Content Placeholder 2">
            <a:extLst>
              <a:ext uri="{FF2B5EF4-FFF2-40B4-BE49-F238E27FC236}">
                <a16:creationId xmlns:a16="http://schemas.microsoft.com/office/drawing/2014/main" id="{DE0406AF-1BAA-16DE-650D-21157AA8F480}"/>
              </a:ext>
            </a:extLst>
          </p:cNvPr>
          <p:cNvSpPr>
            <a:spLocks noGrp="1"/>
          </p:cNvSpPr>
          <p:nvPr>
            <p:ph idx="1"/>
          </p:nvPr>
        </p:nvSpPr>
        <p:spPr>
          <a:xfrm>
            <a:off x="1876872" y="1748979"/>
            <a:ext cx="6809928" cy="4248472"/>
          </a:xfrm>
        </p:spPr>
        <p:txBody>
          <a:bodyPr>
            <a:normAutofit/>
          </a:bodyPr>
          <a:lstStyle/>
          <a:p>
            <a:pPr algn="l" rtl="0"/>
            <a:r>
              <a:rPr lang="en-US" dirty="0"/>
              <a:t>“A patient who is debating whether to purchase medication, so I estimate that he will be in nutritional insecurity”</a:t>
            </a:r>
          </a:p>
          <a:p>
            <a:pPr algn="l" rtl="0"/>
            <a:r>
              <a:rPr lang="en-US" dirty="0"/>
              <a:t>“I'm not exactly looking at the matter of the nutritional issue, but more of a medical one”</a:t>
            </a:r>
            <a:endParaRPr lang="en-IL" dirty="0"/>
          </a:p>
        </p:txBody>
      </p:sp>
      <p:sp>
        <p:nvSpPr>
          <p:cNvPr id="4" name="Slide Number Placeholder 3">
            <a:extLst>
              <a:ext uri="{FF2B5EF4-FFF2-40B4-BE49-F238E27FC236}">
                <a16:creationId xmlns:a16="http://schemas.microsoft.com/office/drawing/2014/main" id="{23468CFB-540A-83A9-B2EE-7A1F88214BAC}"/>
              </a:ext>
            </a:extLst>
          </p:cNvPr>
          <p:cNvSpPr>
            <a:spLocks noGrp="1"/>
          </p:cNvSpPr>
          <p:nvPr>
            <p:ph type="sldNum" sz="quarter" idx="12"/>
          </p:nvPr>
        </p:nvSpPr>
        <p:spPr>
          <a:xfrm>
            <a:off x="8686800" y="6328793"/>
            <a:ext cx="408980" cy="412575"/>
          </a:xfrm>
        </p:spPr>
        <p:txBody>
          <a:bodyPr/>
          <a:lstStyle/>
          <a:p>
            <a:fld id="{DAF22AC9-109E-4E4D-92F9-530E51D9A3A2}" type="slidenum">
              <a:rPr lang="he-IL" smtClean="0"/>
              <a:t>20</a:t>
            </a:fld>
            <a:endParaRPr lang="he-IL"/>
          </a:p>
        </p:txBody>
      </p:sp>
    </p:spTree>
    <p:extLst>
      <p:ext uri="{BB962C8B-B14F-4D97-AF65-F5344CB8AC3E}">
        <p14:creationId xmlns:p14="http://schemas.microsoft.com/office/powerpoint/2010/main" val="372883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5357-F957-D970-89EC-7B9637DF417F}"/>
              </a:ext>
            </a:extLst>
          </p:cNvPr>
          <p:cNvSpPr>
            <a:spLocks noGrp="1"/>
          </p:cNvSpPr>
          <p:nvPr>
            <p:ph type="title"/>
          </p:nvPr>
        </p:nvSpPr>
        <p:spPr/>
        <p:txBody>
          <a:bodyPr/>
          <a:lstStyle/>
          <a:p>
            <a:r>
              <a:rPr lang="en-US" dirty="0"/>
              <a:t>Physicians</a:t>
            </a:r>
            <a:endParaRPr lang="en-IL" dirty="0"/>
          </a:p>
        </p:txBody>
      </p:sp>
      <p:sp>
        <p:nvSpPr>
          <p:cNvPr id="3" name="Content Placeholder 2">
            <a:extLst>
              <a:ext uri="{FF2B5EF4-FFF2-40B4-BE49-F238E27FC236}">
                <a16:creationId xmlns:a16="http://schemas.microsoft.com/office/drawing/2014/main" id="{453B47F7-CFCD-A74B-EEA6-0AF4FD041CE5}"/>
              </a:ext>
            </a:extLst>
          </p:cNvPr>
          <p:cNvSpPr>
            <a:spLocks noGrp="1"/>
          </p:cNvSpPr>
          <p:nvPr>
            <p:ph idx="1"/>
          </p:nvPr>
        </p:nvSpPr>
        <p:spPr/>
        <p:txBody>
          <a:bodyPr/>
          <a:lstStyle/>
          <a:p>
            <a:pPr algn="l" rtl="0"/>
            <a:r>
              <a:rPr kumimoji="0" lang="en-US" altLang="en-IL" sz="3200" b="0" i="0" u="none" strike="noStrike" cap="none" normalizeH="0" baseline="0" dirty="0">
                <a:ln>
                  <a:noFill/>
                </a:ln>
                <a:solidFill>
                  <a:srgbClr val="202124"/>
                </a:solidFill>
                <a:effectLst/>
                <a:latin typeface="inherit"/>
              </a:rPr>
              <a:t>“</a:t>
            </a:r>
            <a:r>
              <a:rPr kumimoji="0" lang="en-IL" altLang="en-IL" sz="3200" b="0" i="0" u="none" strike="noStrike" cap="none" normalizeH="0" baseline="0" dirty="0">
                <a:ln>
                  <a:noFill/>
                </a:ln>
                <a:solidFill>
                  <a:srgbClr val="202124"/>
                </a:solidFill>
                <a:effectLst/>
                <a:latin typeface="inherit"/>
              </a:rPr>
              <a:t>Time</a:t>
            </a:r>
            <a:r>
              <a:rPr kumimoji="0" lang="he-IL" altLang="en-IL" sz="3200" b="0" i="0" u="none" strike="noStrike" cap="none" normalizeH="0" baseline="0" dirty="0">
                <a:ln>
                  <a:noFill/>
                </a:ln>
                <a:solidFill>
                  <a:srgbClr val="202124"/>
                </a:solidFill>
                <a:effectLst/>
                <a:latin typeface="inherit"/>
              </a:rPr>
              <a:t>.....</a:t>
            </a:r>
            <a:r>
              <a:rPr kumimoji="0" lang="en-US" altLang="en-IL" sz="3200" b="0" i="0" u="none" strike="noStrike" cap="none" normalizeH="0" baseline="0" dirty="0">
                <a:ln>
                  <a:noFill/>
                </a:ln>
                <a:solidFill>
                  <a:srgbClr val="202124"/>
                </a:solidFill>
                <a:effectLst/>
                <a:latin typeface="inherit"/>
              </a:rPr>
              <a:t>and </a:t>
            </a:r>
            <a:r>
              <a:rPr kumimoji="0" lang="en-IL" altLang="en-IL" sz="3200" b="0" i="0" u="none" strike="noStrike" cap="none" normalizeH="0" baseline="0" dirty="0">
                <a:ln>
                  <a:noFill/>
                </a:ln>
                <a:solidFill>
                  <a:srgbClr val="202124"/>
                </a:solidFill>
                <a:effectLst/>
                <a:latin typeface="inherit"/>
              </a:rPr>
              <a:t>what to do with it later? We can do it and then refer it to whoever needs it, but we don't have time to deal with it</a:t>
            </a:r>
            <a:r>
              <a:rPr kumimoji="0" lang="en-US" altLang="en-IL" sz="3200" b="0" i="0" u="none" strike="noStrike" cap="none" normalizeH="0" baseline="0" dirty="0">
                <a:ln>
                  <a:noFill/>
                </a:ln>
                <a:solidFill>
                  <a:srgbClr val="202124"/>
                </a:solidFill>
                <a:effectLst/>
                <a:latin typeface="inherit"/>
              </a:rPr>
              <a:t>”</a:t>
            </a:r>
          </a:p>
          <a:p>
            <a:pPr algn="l" rtl="0"/>
            <a:r>
              <a:rPr kumimoji="0" lang="en-US" altLang="en-IL" sz="3200" b="0" i="0" u="none" strike="noStrike" cap="none" normalizeH="0" baseline="0" dirty="0">
                <a:ln>
                  <a:noFill/>
                </a:ln>
                <a:solidFill>
                  <a:srgbClr val="202124"/>
                </a:solidFill>
                <a:effectLst/>
                <a:latin typeface="inherit"/>
              </a:rPr>
              <a:t>“Not all my patients, but by familiarity. Two working parents or number of children </a:t>
            </a:r>
            <a:r>
              <a:rPr lang="en-US" altLang="en-IL" dirty="0">
                <a:solidFill>
                  <a:srgbClr val="202124"/>
                </a:solidFill>
                <a:latin typeface="inherit"/>
              </a:rPr>
              <a:t>or</a:t>
            </a:r>
          </a:p>
          <a:p>
            <a:pPr algn="l" rtl="0"/>
            <a:r>
              <a:rPr lang="en-US" altLang="en-IL" dirty="0">
                <a:solidFill>
                  <a:srgbClr val="202124"/>
                </a:solidFill>
                <a:latin typeface="inherit"/>
              </a:rPr>
              <a:t>     worn out </a:t>
            </a:r>
            <a:r>
              <a:rPr kumimoji="0" lang="en-US" altLang="en-IL" sz="3200" b="0" i="0" u="none" strike="noStrike" cap="none" normalizeH="0" baseline="0" dirty="0">
                <a:ln>
                  <a:noFill/>
                </a:ln>
                <a:solidFill>
                  <a:srgbClr val="202124"/>
                </a:solidFill>
                <a:effectLst/>
                <a:latin typeface="inherit"/>
              </a:rPr>
              <a:t>clothing or teeth”</a:t>
            </a:r>
            <a:endParaRPr kumimoji="0" lang="en-IL" altLang="en-IL" sz="2400" b="0" i="0" u="none" strike="noStrike" cap="none" normalizeH="0" baseline="0" dirty="0">
              <a:ln>
                <a:noFill/>
              </a:ln>
              <a:solidFill>
                <a:schemeClr val="tx1"/>
              </a:solidFill>
              <a:effectLst/>
              <a:latin typeface="Arial" panose="020B0604020202020204" pitchFamily="34" charset="0"/>
            </a:endParaRPr>
          </a:p>
          <a:p>
            <a:pPr algn="l" rtl="0"/>
            <a:endParaRPr lang="he-IL" sz="1800" b="0" i="0" u="none" dirty="0">
              <a:latin typeface="David" panose="020E0502060401010101" pitchFamily="34" charset="-79"/>
              <a:cs typeface="David" panose="020E0502060401010101" pitchFamily="34" charset="-79"/>
            </a:endParaRPr>
          </a:p>
          <a:p>
            <a:pPr algn="l" rtl="0"/>
            <a:endParaRPr lang="en-US" dirty="0"/>
          </a:p>
          <a:p>
            <a:pPr algn="l" rtl="0"/>
            <a:endParaRPr lang="en-IL" dirty="0"/>
          </a:p>
        </p:txBody>
      </p:sp>
      <p:sp>
        <p:nvSpPr>
          <p:cNvPr id="4" name="Slide Number Placeholder 3">
            <a:extLst>
              <a:ext uri="{FF2B5EF4-FFF2-40B4-BE49-F238E27FC236}">
                <a16:creationId xmlns:a16="http://schemas.microsoft.com/office/drawing/2014/main" id="{0F033D46-13B2-A993-B5E1-3117C3C22833}"/>
              </a:ext>
            </a:extLst>
          </p:cNvPr>
          <p:cNvSpPr>
            <a:spLocks noGrp="1"/>
          </p:cNvSpPr>
          <p:nvPr>
            <p:ph type="sldNum" sz="quarter" idx="12"/>
          </p:nvPr>
        </p:nvSpPr>
        <p:spPr>
          <a:xfrm>
            <a:off x="8532440" y="6327353"/>
            <a:ext cx="477416" cy="414015"/>
          </a:xfrm>
        </p:spPr>
        <p:txBody>
          <a:bodyPr/>
          <a:lstStyle/>
          <a:p>
            <a:fld id="{DAF22AC9-109E-4E4D-92F9-530E51D9A3A2}" type="slidenum">
              <a:rPr lang="he-IL" smtClean="0"/>
              <a:t>21</a:t>
            </a:fld>
            <a:endParaRPr lang="he-IL"/>
          </a:p>
        </p:txBody>
      </p:sp>
    </p:spTree>
    <p:extLst>
      <p:ext uri="{BB962C8B-B14F-4D97-AF65-F5344CB8AC3E}">
        <p14:creationId xmlns:p14="http://schemas.microsoft.com/office/powerpoint/2010/main" val="293968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2F6C-FCF2-75DA-CEFB-91BC014E47D2}"/>
              </a:ext>
            </a:extLst>
          </p:cNvPr>
          <p:cNvSpPr>
            <a:spLocks noGrp="1"/>
          </p:cNvSpPr>
          <p:nvPr>
            <p:ph type="title"/>
          </p:nvPr>
        </p:nvSpPr>
        <p:spPr/>
        <p:txBody>
          <a:bodyPr/>
          <a:lstStyle/>
          <a:p>
            <a:r>
              <a:rPr lang="en-US" dirty="0"/>
              <a:t>Main outcomes </a:t>
            </a:r>
            <a:endParaRPr lang="en-IL" dirty="0"/>
          </a:p>
        </p:txBody>
      </p:sp>
      <p:sp>
        <p:nvSpPr>
          <p:cNvPr id="3" name="Content Placeholder 2">
            <a:extLst>
              <a:ext uri="{FF2B5EF4-FFF2-40B4-BE49-F238E27FC236}">
                <a16:creationId xmlns:a16="http://schemas.microsoft.com/office/drawing/2014/main" id="{1FCC1FD8-6AEA-A0D7-1F5A-CD1534D69CEE}"/>
              </a:ext>
            </a:extLst>
          </p:cNvPr>
          <p:cNvSpPr>
            <a:spLocks noGrp="1"/>
          </p:cNvSpPr>
          <p:nvPr>
            <p:ph idx="1"/>
          </p:nvPr>
        </p:nvSpPr>
        <p:spPr>
          <a:xfrm>
            <a:off x="1619672" y="1600200"/>
            <a:ext cx="7272808" cy="3628999"/>
          </a:xfrm>
        </p:spPr>
        <p:txBody>
          <a:bodyPr>
            <a:normAutofit fontScale="92500" lnSpcReduction="20000"/>
          </a:bodyPr>
          <a:lstStyle/>
          <a:p>
            <a:pPr algn="l" rtl="0"/>
            <a:r>
              <a:rPr lang="en-US" dirty="0"/>
              <a:t>None of the healthcare providers reported screening for food insecurity </a:t>
            </a:r>
          </a:p>
          <a:p>
            <a:pPr algn="l" rtl="0"/>
            <a:r>
              <a:rPr lang="en-US" dirty="0"/>
              <a:t>Healthcare providers reported a lack of knowledge and no familiarity with food insecurity screening tools</a:t>
            </a:r>
            <a:endParaRPr lang="he-IL" dirty="0"/>
          </a:p>
          <a:p>
            <a:pPr algn="l" rtl="0"/>
            <a:r>
              <a:rPr lang="en-US" dirty="0"/>
              <a:t>Most of the healthcare providers reported that they don’t have enough knowledge of how to treat or where to refer patients with food insecurity.</a:t>
            </a:r>
            <a:endParaRPr lang="he-IL" dirty="0"/>
          </a:p>
          <a:p>
            <a:pPr marL="1371600" lvl="3" indent="0" algn="l" rtl="0">
              <a:buNone/>
            </a:pPr>
            <a:endParaRPr lang="en-US" sz="3200" dirty="0"/>
          </a:p>
          <a:p>
            <a:pPr marL="0" indent="0" algn="l" rtl="0">
              <a:buNone/>
            </a:pPr>
            <a:endParaRPr lang="en-US" dirty="0"/>
          </a:p>
          <a:p>
            <a:pPr algn="l" rtl="0"/>
            <a:endParaRPr lang="en-US" dirty="0"/>
          </a:p>
          <a:p>
            <a:pPr algn="l" rtl="0"/>
            <a:endParaRPr lang="en-US" dirty="0"/>
          </a:p>
        </p:txBody>
      </p:sp>
      <p:sp>
        <p:nvSpPr>
          <p:cNvPr id="4" name="Slide Number Placeholder 3">
            <a:extLst>
              <a:ext uri="{FF2B5EF4-FFF2-40B4-BE49-F238E27FC236}">
                <a16:creationId xmlns:a16="http://schemas.microsoft.com/office/drawing/2014/main" id="{10DEF045-0D54-E1BC-313D-963F2ECEF138}"/>
              </a:ext>
            </a:extLst>
          </p:cNvPr>
          <p:cNvSpPr>
            <a:spLocks noGrp="1"/>
          </p:cNvSpPr>
          <p:nvPr>
            <p:ph type="sldNum" sz="quarter" idx="12"/>
          </p:nvPr>
        </p:nvSpPr>
        <p:spPr/>
        <p:txBody>
          <a:bodyPr/>
          <a:lstStyle/>
          <a:p>
            <a:fld id="{DAF22AC9-109E-4E4D-92F9-530E51D9A3A2}" type="slidenum">
              <a:rPr lang="he-IL" smtClean="0"/>
              <a:t>22</a:t>
            </a:fld>
            <a:endParaRPr lang="he-IL"/>
          </a:p>
        </p:txBody>
      </p:sp>
    </p:spTree>
    <p:extLst>
      <p:ext uri="{BB962C8B-B14F-4D97-AF65-F5344CB8AC3E}">
        <p14:creationId xmlns:p14="http://schemas.microsoft.com/office/powerpoint/2010/main" val="169452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8A2A-C55B-751E-1AD2-82A946700740}"/>
              </a:ext>
            </a:extLst>
          </p:cNvPr>
          <p:cNvSpPr>
            <a:spLocks noGrp="1"/>
          </p:cNvSpPr>
          <p:nvPr>
            <p:ph type="title"/>
          </p:nvPr>
        </p:nvSpPr>
        <p:spPr/>
        <p:txBody>
          <a:bodyPr/>
          <a:lstStyle/>
          <a:p>
            <a:r>
              <a:rPr lang="en-GB" dirty="0"/>
              <a:t>Main Barriers</a:t>
            </a:r>
            <a:endParaRPr lang="en-IL" dirty="0"/>
          </a:p>
        </p:txBody>
      </p:sp>
      <p:sp>
        <p:nvSpPr>
          <p:cNvPr id="3" name="Content Placeholder 2">
            <a:extLst>
              <a:ext uri="{FF2B5EF4-FFF2-40B4-BE49-F238E27FC236}">
                <a16:creationId xmlns:a16="http://schemas.microsoft.com/office/drawing/2014/main" id="{6ECDE06A-45E2-D95A-0BC1-D872A92433B5}"/>
              </a:ext>
            </a:extLst>
          </p:cNvPr>
          <p:cNvSpPr>
            <a:spLocks noGrp="1"/>
          </p:cNvSpPr>
          <p:nvPr>
            <p:ph idx="1"/>
          </p:nvPr>
        </p:nvSpPr>
        <p:spPr>
          <a:xfrm>
            <a:off x="1547664" y="1600201"/>
            <a:ext cx="7139136" cy="3412976"/>
          </a:xfrm>
        </p:spPr>
        <p:txBody>
          <a:bodyPr/>
          <a:lstStyle/>
          <a:p>
            <a:pPr algn="l" rtl="0"/>
            <a:r>
              <a:rPr lang="en-US" sz="3200" dirty="0"/>
              <a:t>Time constraints </a:t>
            </a:r>
          </a:p>
          <a:p>
            <a:pPr algn="l" rtl="0"/>
            <a:r>
              <a:rPr lang="en-US" dirty="0"/>
              <a:t>Lack of knowledge</a:t>
            </a:r>
          </a:p>
          <a:p>
            <a:pPr algn="l" rtl="0"/>
            <a:r>
              <a:rPr lang="en-US" dirty="0"/>
              <a:t>E</a:t>
            </a:r>
            <a:r>
              <a:rPr lang="en-US" sz="3200" dirty="0"/>
              <a:t>mbarrassment in questioning for FI</a:t>
            </a:r>
          </a:p>
          <a:p>
            <a:pPr algn="l" rtl="0"/>
            <a:r>
              <a:rPr lang="en-US" dirty="0"/>
              <a:t>Uncertainty us to “whose role is it to screen”?</a:t>
            </a:r>
            <a:endParaRPr lang="en-IL" dirty="0"/>
          </a:p>
        </p:txBody>
      </p:sp>
      <p:sp>
        <p:nvSpPr>
          <p:cNvPr id="4" name="Slide Number Placeholder 3">
            <a:extLst>
              <a:ext uri="{FF2B5EF4-FFF2-40B4-BE49-F238E27FC236}">
                <a16:creationId xmlns:a16="http://schemas.microsoft.com/office/drawing/2014/main" id="{FDAEEE81-D11A-464B-CCBD-F6A1B5DE57C2}"/>
              </a:ext>
            </a:extLst>
          </p:cNvPr>
          <p:cNvSpPr>
            <a:spLocks noGrp="1"/>
          </p:cNvSpPr>
          <p:nvPr>
            <p:ph type="sldNum" sz="quarter" idx="12"/>
          </p:nvPr>
        </p:nvSpPr>
        <p:spPr/>
        <p:txBody>
          <a:bodyPr/>
          <a:lstStyle/>
          <a:p>
            <a:fld id="{DAF22AC9-109E-4E4D-92F9-530E51D9A3A2}" type="slidenum">
              <a:rPr lang="he-IL" smtClean="0"/>
              <a:t>23</a:t>
            </a:fld>
            <a:endParaRPr lang="he-IL"/>
          </a:p>
        </p:txBody>
      </p:sp>
    </p:spTree>
    <p:extLst>
      <p:ext uri="{BB962C8B-B14F-4D97-AF65-F5344CB8AC3E}">
        <p14:creationId xmlns:p14="http://schemas.microsoft.com/office/powerpoint/2010/main" val="2897215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B6E5-766F-3315-0677-3C78A94787CC}"/>
              </a:ext>
            </a:extLst>
          </p:cNvPr>
          <p:cNvSpPr>
            <a:spLocks noGrp="1"/>
          </p:cNvSpPr>
          <p:nvPr>
            <p:ph type="title"/>
          </p:nvPr>
        </p:nvSpPr>
        <p:spPr/>
        <p:txBody>
          <a:bodyPr/>
          <a:lstStyle/>
          <a:p>
            <a:r>
              <a:rPr lang="en-US" dirty="0"/>
              <a:t>Discussion</a:t>
            </a:r>
            <a:endParaRPr lang="en-IL" dirty="0"/>
          </a:p>
        </p:txBody>
      </p:sp>
      <p:sp>
        <p:nvSpPr>
          <p:cNvPr id="3" name="Content Placeholder 2">
            <a:extLst>
              <a:ext uri="{FF2B5EF4-FFF2-40B4-BE49-F238E27FC236}">
                <a16:creationId xmlns:a16="http://schemas.microsoft.com/office/drawing/2014/main" id="{0958A558-6902-07D8-E7E2-E8E38A2D9D62}"/>
              </a:ext>
            </a:extLst>
          </p:cNvPr>
          <p:cNvSpPr>
            <a:spLocks noGrp="1"/>
          </p:cNvSpPr>
          <p:nvPr>
            <p:ph idx="1"/>
          </p:nvPr>
        </p:nvSpPr>
        <p:spPr/>
        <p:txBody>
          <a:bodyPr>
            <a:normAutofit/>
          </a:bodyPr>
          <a:lstStyle/>
          <a:p>
            <a:pPr algn="l" rtl="0"/>
            <a:r>
              <a:rPr lang="en-US" dirty="0"/>
              <a:t> Healthcare providers in Israel may see symptoms of socioeconomic problems among their patients however, there is uncertainty as to whose role is it to screen for FI.</a:t>
            </a:r>
          </a:p>
          <a:p>
            <a:pPr lvl="2" algn="l" rtl="0"/>
            <a:r>
              <a:rPr lang="en-US" sz="3200" dirty="0"/>
              <a:t>Main barriers include lack of knowledge, time, discomfort, and system barriers in further referral.</a:t>
            </a:r>
          </a:p>
          <a:p>
            <a:pPr marL="1828800" lvl="4" indent="0" algn="l" rtl="0">
              <a:buNone/>
            </a:pPr>
            <a:r>
              <a:rPr lang="en-US" sz="2800" dirty="0"/>
              <a:t>   </a:t>
            </a:r>
          </a:p>
        </p:txBody>
      </p:sp>
      <p:sp>
        <p:nvSpPr>
          <p:cNvPr id="4" name="Slide Number Placeholder 3">
            <a:extLst>
              <a:ext uri="{FF2B5EF4-FFF2-40B4-BE49-F238E27FC236}">
                <a16:creationId xmlns:a16="http://schemas.microsoft.com/office/drawing/2014/main" id="{9AEF5A6E-531D-3160-82FF-5727059F88FE}"/>
              </a:ext>
            </a:extLst>
          </p:cNvPr>
          <p:cNvSpPr>
            <a:spLocks noGrp="1"/>
          </p:cNvSpPr>
          <p:nvPr>
            <p:ph type="sldNum" sz="quarter" idx="12"/>
          </p:nvPr>
        </p:nvSpPr>
        <p:spPr/>
        <p:txBody>
          <a:bodyPr/>
          <a:lstStyle/>
          <a:p>
            <a:fld id="{DAF22AC9-109E-4E4D-92F9-530E51D9A3A2}" type="slidenum">
              <a:rPr lang="he-IL" smtClean="0"/>
              <a:t>24</a:t>
            </a:fld>
            <a:endParaRPr lang="he-IL"/>
          </a:p>
        </p:txBody>
      </p:sp>
    </p:spTree>
    <p:extLst>
      <p:ext uri="{BB962C8B-B14F-4D97-AF65-F5344CB8AC3E}">
        <p14:creationId xmlns:p14="http://schemas.microsoft.com/office/powerpoint/2010/main" val="377856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EC1-5A02-7B94-CB7C-BA2E8CB1BD3D}"/>
              </a:ext>
            </a:extLst>
          </p:cNvPr>
          <p:cNvSpPr>
            <a:spLocks noGrp="1"/>
          </p:cNvSpPr>
          <p:nvPr>
            <p:ph type="title"/>
          </p:nvPr>
        </p:nvSpPr>
        <p:spPr>
          <a:xfrm>
            <a:off x="457200" y="161449"/>
            <a:ext cx="8229600" cy="1143000"/>
          </a:xfrm>
        </p:spPr>
        <p:txBody>
          <a:bodyPr/>
          <a:lstStyle/>
          <a:p>
            <a:r>
              <a:rPr lang="en-US" dirty="0"/>
              <a:t>Recommendations</a:t>
            </a:r>
            <a:endParaRPr lang="en-IL" dirty="0"/>
          </a:p>
        </p:txBody>
      </p:sp>
      <p:sp>
        <p:nvSpPr>
          <p:cNvPr id="3" name="Content Placeholder 2">
            <a:extLst>
              <a:ext uri="{FF2B5EF4-FFF2-40B4-BE49-F238E27FC236}">
                <a16:creationId xmlns:a16="http://schemas.microsoft.com/office/drawing/2014/main" id="{F7BB64F5-6BA8-F602-E510-FECD99DFE7B0}"/>
              </a:ext>
            </a:extLst>
          </p:cNvPr>
          <p:cNvSpPr>
            <a:spLocks noGrp="1"/>
          </p:cNvSpPr>
          <p:nvPr>
            <p:ph idx="1"/>
          </p:nvPr>
        </p:nvSpPr>
        <p:spPr>
          <a:xfrm>
            <a:off x="1403648" y="1600200"/>
            <a:ext cx="7283152" cy="4525963"/>
          </a:xfrm>
        </p:spPr>
        <p:txBody>
          <a:bodyPr/>
          <a:lstStyle/>
          <a:p>
            <a:pPr algn="l" rtl="0"/>
            <a:r>
              <a:rPr lang="en-US" sz="3200" dirty="0"/>
              <a:t>Policy discussions should be held within the healthcare system.</a:t>
            </a:r>
          </a:p>
          <a:p>
            <a:pPr algn="l" rtl="0"/>
            <a:r>
              <a:rPr lang="en-US" sz="3200" dirty="0"/>
              <a:t>Education and capacity building is needed among healthcare providers.</a:t>
            </a:r>
          </a:p>
          <a:p>
            <a:pPr algn="l" rtl="0"/>
            <a:r>
              <a:rPr lang="en-US" dirty="0"/>
              <a:t>Evaluation research is needed to further document practices and attitudes.</a:t>
            </a:r>
            <a:endParaRPr lang="en-US" sz="3200" dirty="0"/>
          </a:p>
          <a:p>
            <a:pPr algn="l" rtl="0"/>
            <a:endParaRPr lang="en-IL" dirty="0"/>
          </a:p>
        </p:txBody>
      </p:sp>
      <p:sp>
        <p:nvSpPr>
          <p:cNvPr id="4" name="Slide Number Placeholder 3">
            <a:extLst>
              <a:ext uri="{FF2B5EF4-FFF2-40B4-BE49-F238E27FC236}">
                <a16:creationId xmlns:a16="http://schemas.microsoft.com/office/drawing/2014/main" id="{68AA1BF3-89D7-A92D-3CDD-FC30C66FDF2E}"/>
              </a:ext>
            </a:extLst>
          </p:cNvPr>
          <p:cNvSpPr>
            <a:spLocks noGrp="1"/>
          </p:cNvSpPr>
          <p:nvPr>
            <p:ph type="sldNum" sz="quarter" idx="12"/>
          </p:nvPr>
        </p:nvSpPr>
        <p:spPr/>
        <p:txBody>
          <a:bodyPr/>
          <a:lstStyle/>
          <a:p>
            <a:fld id="{DAF22AC9-109E-4E4D-92F9-530E51D9A3A2}" type="slidenum">
              <a:rPr lang="he-IL" smtClean="0"/>
              <a:t>25</a:t>
            </a:fld>
            <a:endParaRPr lang="he-IL"/>
          </a:p>
        </p:txBody>
      </p:sp>
    </p:spTree>
    <p:extLst>
      <p:ext uri="{BB962C8B-B14F-4D97-AF65-F5344CB8AC3E}">
        <p14:creationId xmlns:p14="http://schemas.microsoft.com/office/powerpoint/2010/main" val="175744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4C36-40D0-D039-64DE-E681D53C3831}"/>
              </a:ext>
            </a:extLst>
          </p:cNvPr>
          <p:cNvSpPr>
            <a:spLocks noGrp="1"/>
          </p:cNvSpPr>
          <p:nvPr>
            <p:ph type="title"/>
          </p:nvPr>
        </p:nvSpPr>
        <p:spPr/>
        <p:txBody>
          <a:bodyPr/>
          <a:lstStyle/>
          <a:p>
            <a:r>
              <a:rPr lang="en-US" dirty="0"/>
              <a:t>Study limitations</a:t>
            </a:r>
            <a:endParaRPr lang="en-IL" dirty="0"/>
          </a:p>
        </p:txBody>
      </p:sp>
      <p:sp>
        <p:nvSpPr>
          <p:cNvPr id="3" name="Content Placeholder 2">
            <a:extLst>
              <a:ext uri="{FF2B5EF4-FFF2-40B4-BE49-F238E27FC236}">
                <a16:creationId xmlns:a16="http://schemas.microsoft.com/office/drawing/2014/main" id="{A1054709-9B08-940D-D723-1243C2A82029}"/>
              </a:ext>
            </a:extLst>
          </p:cNvPr>
          <p:cNvSpPr>
            <a:spLocks noGrp="1"/>
          </p:cNvSpPr>
          <p:nvPr>
            <p:ph idx="1"/>
          </p:nvPr>
        </p:nvSpPr>
        <p:spPr>
          <a:xfrm>
            <a:off x="1475656" y="1600200"/>
            <a:ext cx="7211144" cy="4525963"/>
          </a:xfrm>
        </p:spPr>
        <p:txBody>
          <a:bodyPr/>
          <a:lstStyle/>
          <a:p>
            <a:pPr algn="l" rtl="0"/>
            <a:r>
              <a:rPr lang="en-US" dirty="0"/>
              <a:t>Small sample size</a:t>
            </a:r>
          </a:p>
          <a:p>
            <a:pPr algn="l" rtl="0"/>
            <a:r>
              <a:rPr lang="en-US" dirty="0"/>
              <a:t>Convenience sample </a:t>
            </a:r>
          </a:p>
          <a:p>
            <a:pPr algn="l" rtl="0"/>
            <a:r>
              <a:rPr lang="en-US" dirty="0"/>
              <a:t>Non-representative of the healthcare providers in Israel</a:t>
            </a:r>
          </a:p>
          <a:p>
            <a:pPr marL="0" indent="0" algn="l" rtl="0">
              <a:buNone/>
            </a:pPr>
            <a:r>
              <a:rPr lang="en-US" dirty="0"/>
              <a:t> </a:t>
            </a:r>
          </a:p>
          <a:p>
            <a:pPr algn="l" rtl="0"/>
            <a:endParaRPr lang="en-US" dirty="0"/>
          </a:p>
          <a:p>
            <a:pPr algn="l" rtl="0"/>
            <a:endParaRPr lang="en-US" dirty="0"/>
          </a:p>
        </p:txBody>
      </p:sp>
      <p:sp>
        <p:nvSpPr>
          <p:cNvPr id="4" name="Slide Number Placeholder 3">
            <a:extLst>
              <a:ext uri="{FF2B5EF4-FFF2-40B4-BE49-F238E27FC236}">
                <a16:creationId xmlns:a16="http://schemas.microsoft.com/office/drawing/2014/main" id="{82200FBA-7935-A700-BEFF-9D15A5D9104F}"/>
              </a:ext>
            </a:extLst>
          </p:cNvPr>
          <p:cNvSpPr>
            <a:spLocks noGrp="1"/>
          </p:cNvSpPr>
          <p:nvPr>
            <p:ph type="sldNum" sz="quarter" idx="12"/>
          </p:nvPr>
        </p:nvSpPr>
        <p:spPr/>
        <p:txBody>
          <a:bodyPr/>
          <a:lstStyle/>
          <a:p>
            <a:fld id="{DAF22AC9-109E-4E4D-92F9-530E51D9A3A2}" type="slidenum">
              <a:rPr lang="he-IL" smtClean="0"/>
              <a:t>26</a:t>
            </a:fld>
            <a:endParaRPr lang="he-IL"/>
          </a:p>
        </p:txBody>
      </p:sp>
    </p:spTree>
    <p:extLst>
      <p:ext uri="{BB962C8B-B14F-4D97-AF65-F5344CB8AC3E}">
        <p14:creationId xmlns:p14="http://schemas.microsoft.com/office/powerpoint/2010/main" val="427826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22594-6C1A-E3C4-A9CD-6504BF6034C7}"/>
              </a:ext>
            </a:extLst>
          </p:cNvPr>
          <p:cNvSpPr>
            <a:spLocks noGrp="1"/>
          </p:cNvSpPr>
          <p:nvPr>
            <p:ph type="title"/>
          </p:nvPr>
        </p:nvSpPr>
        <p:spPr/>
        <p:txBody>
          <a:bodyPr/>
          <a:lstStyle/>
          <a:p>
            <a:r>
              <a:rPr lang="en-US" dirty="0"/>
              <a:t>Thank you</a:t>
            </a:r>
            <a:endParaRPr lang="en-IL" dirty="0"/>
          </a:p>
        </p:txBody>
      </p:sp>
      <p:sp>
        <p:nvSpPr>
          <p:cNvPr id="4" name="Slide Number Placeholder 3">
            <a:extLst>
              <a:ext uri="{FF2B5EF4-FFF2-40B4-BE49-F238E27FC236}">
                <a16:creationId xmlns:a16="http://schemas.microsoft.com/office/drawing/2014/main" id="{4674DEA6-7574-5D7A-965A-4B7F1E4BF70B}"/>
              </a:ext>
            </a:extLst>
          </p:cNvPr>
          <p:cNvSpPr>
            <a:spLocks noGrp="1"/>
          </p:cNvSpPr>
          <p:nvPr>
            <p:ph type="sldNum" sz="quarter" idx="12"/>
          </p:nvPr>
        </p:nvSpPr>
        <p:spPr/>
        <p:txBody>
          <a:bodyPr/>
          <a:lstStyle/>
          <a:p>
            <a:fld id="{DAF22AC9-109E-4E4D-92F9-530E51D9A3A2}" type="slidenum">
              <a:rPr lang="he-IL" smtClean="0"/>
              <a:t>27</a:t>
            </a:fld>
            <a:endParaRPr lang="he-IL"/>
          </a:p>
        </p:txBody>
      </p:sp>
    </p:spTree>
    <p:extLst>
      <p:ext uri="{BB962C8B-B14F-4D97-AF65-F5344CB8AC3E}">
        <p14:creationId xmlns:p14="http://schemas.microsoft.com/office/powerpoint/2010/main" val="38277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212-9214-F7F8-826E-AB52074D027F}"/>
              </a:ext>
            </a:extLst>
          </p:cNvPr>
          <p:cNvSpPr>
            <a:spLocks noGrp="1"/>
          </p:cNvSpPr>
          <p:nvPr>
            <p:ph type="title"/>
          </p:nvPr>
        </p:nvSpPr>
        <p:spPr/>
        <p:txBody>
          <a:bodyPr/>
          <a:lstStyle/>
          <a:p>
            <a:r>
              <a:rPr lang="en-US" dirty="0"/>
              <a:t>Food insecurity</a:t>
            </a:r>
            <a:endParaRPr lang="en-IL" dirty="0"/>
          </a:p>
        </p:txBody>
      </p:sp>
      <p:pic>
        <p:nvPicPr>
          <p:cNvPr id="1026" name="Picture 2" descr="Introduction to Food Insecurity in Liverpool: Definitions, Impact,  Measurement, and Next Steps - Feeding Liverpool">
            <a:extLst>
              <a:ext uri="{FF2B5EF4-FFF2-40B4-BE49-F238E27FC236}">
                <a16:creationId xmlns:a16="http://schemas.microsoft.com/office/drawing/2014/main" id="{5358BC41-844E-AB60-3D4A-0A438701884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417638"/>
            <a:ext cx="6177875" cy="38611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FFFD2FA-79C5-BCF4-7641-1D9FD0D7BF17}"/>
              </a:ext>
            </a:extLst>
          </p:cNvPr>
          <p:cNvSpPr>
            <a:spLocks noGrp="1"/>
          </p:cNvSpPr>
          <p:nvPr>
            <p:ph type="sldNum" sz="quarter" idx="12"/>
          </p:nvPr>
        </p:nvSpPr>
        <p:spPr>
          <a:xfrm>
            <a:off x="8686800" y="6400799"/>
            <a:ext cx="251048" cy="340569"/>
          </a:xfrm>
        </p:spPr>
        <p:txBody>
          <a:bodyPr/>
          <a:lstStyle/>
          <a:p>
            <a:fld id="{DAF22AC9-109E-4E4D-92F9-530E51D9A3A2}" type="slidenum">
              <a:rPr lang="he-IL" smtClean="0"/>
              <a:t>3</a:t>
            </a:fld>
            <a:endParaRPr lang="he-IL"/>
          </a:p>
        </p:txBody>
      </p:sp>
      <p:sp>
        <p:nvSpPr>
          <p:cNvPr id="5" name="TextBox 4">
            <a:extLst>
              <a:ext uri="{FF2B5EF4-FFF2-40B4-BE49-F238E27FC236}">
                <a16:creationId xmlns:a16="http://schemas.microsoft.com/office/drawing/2014/main" id="{C44F5C5B-A7BB-8785-954B-034CB5E99776}"/>
              </a:ext>
            </a:extLst>
          </p:cNvPr>
          <p:cNvSpPr txBox="1"/>
          <p:nvPr/>
        </p:nvSpPr>
        <p:spPr>
          <a:xfrm>
            <a:off x="2843807" y="6164287"/>
            <a:ext cx="6177876" cy="577081"/>
          </a:xfrm>
          <a:prstGeom prst="rect">
            <a:avLst/>
          </a:prstGeom>
          <a:noFill/>
        </p:spPr>
        <p:txBody>
          <a:bodyPr wrap="square">
            <a:spAutoFit/>
          </a:bodyPr>
          <a:lstStyle/>
          <a:p>
            <a:r>
              <a:rPr lang="en-US" sz="1050" b="0" i="0" dirty="0">
                <a:solidFill>
                  <a:srgbClr val="53565A"/>
                </a:solidFill>
                <a:effectLst/>
                <a:latin typeface="Roboto" panose="02000000000000000000" pitchFamily="2" charset="0"/>
              </a:rPr>
              <a:t>Introduction to Food Insecurity in Liverpool: Definitions, Impact, Measurement, and Next Steps 2021. PATTERSON GRACE. (Accessed 09/11/, 2022, at </a:t>
            </a:r>
            <a:r>
              <a:rPr lang="en-US" sz="1050" b="0" i="0" u="none" strike="noStrike" dirty="0">
                <a:solidFill>
                  <a:srgbClr val="0066CC"/>
                </a:solidFill>
                <a:effectLst/>
                <a:latin typeface="Roboto" panose="02000000000000000000" pitchFamily="2" charset="0"/>
                <a:hlinkClick r:id="rId4"/>
              </a:rPr>
              <a:t>https://www.feedingliverpool.org/introduction-to-food-insecurity-in-liverpool-definitions-impact-measurement-and-next-steps/).</a:t>
            </a:r>
            <a:endParaRPr lang="en-IL" sz="1050" dirty="0"/>
          </a:p>
        </p:txBody>
      </p:sp>
    </p:spTree>
    <p:extLst>
      <p:ext uri="{BB962C8B-B14F-4D97-AF65-F5344CB8AC3E}">
        <p14:creationId xmlns:p14="http://schemas.microsoft.com/office/powerpoint/2010/main" val="9622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FC05-39DE-AB70-62B6-82E17EC3C7D5}"/>
              </a:ext>
            </a:extLst>
          </p:cNvPr>
          <p:cNvSpPr>
            <a:spLocks noGrp="1"/>
          </p:cNvSpPr>
          <p:nvPr>
            <p:ph type="title"/>
          </p:nvPr>
        </p:nvSpPr>
        <p:spPr/>
        <p:txBody>
          <a:bodyPr/>
          <a:lstStyle/>
          <a:p>
            <a:r>
              <a:rPr lang="en-US" dirty="0"/>
              <a:t>Food insecurity in Israel</a:t>
            </a:r>
            <a:endParaRPr lang="en-IL" dirty="0"/>
          </a:p>
        </p:txBody>
      </p:sp>
      <p:sp>
        <p:nvSpPr>
          <p:cNvPr id="3" name="Content Placeholder 2">
            <a:extLst>
              <a:ext uri="{FF2B5EF4-FFF2-40B4-BE49-F238E27FC236}">
                <a16:creationId xmlns:a16="http://schemas.microsoft.com/office/drawing/2014/main" id="{CE4E3D3B-84FC-8B37-F398-EF02A4B2D22D}"/>
              </a:ext>
            </a:extLst>
          </p:cNvPr>
          <p:cNvSpPr>
            <a:spLocks noGrp="1"/>
          </p:cNvSpPr>
          <p:nvPr>
            <p:ph idx="1"/>
          </p:nvPr>
        </p:nvSpPr>
        <p:spPr>
          <a:xfrm>
            <a:off x="251520" y="1533441"/>
            <a:ext cx="8229600" cy="365125"/>
          </a:xfrm>
        </p:spPr>
        <p:txBody>
          <a:bodyPr>
            <a:normAutofit fontScale="47500" lnSpcReduction="20000"/>
          </a:bodyPr>
          <a:lstStyle/>
          <a:p>
            <a:pPr marL="0" indent="0" algn="l" rtl="0">
              <a:buNone/>
            </a:pPr>
            <a:r>
              <a:rPr lang="en-US" sz="3200" dirty="0"/>
              <a:t>Types of food insecurity among families, adult individuals and children, 2011-2012 and 2016</a:t>
            </a:r>
            <a:endParaRPr lang="he-IL" sz="3200" dirty="0"/>
          </a:p>
          <a:p>
            <a:pPr algn="l" rtl="0"/>
            <a:endParaRPr lang="en-IL" dirty="0"/>
          </a:p>
        </p:txBody>
      </p:sp>
      <p:sp>
        <p:nvSpPr>
          <p:cNvPr id="4" name="Slide Number Placeholder 3">
            <a:extLst>
              <a:ext uri="{FF2B5EF4-FFF2-40B4-BE49-F238E27FC236}">
                <a16:creationId xmlns:a16="http://schemas.microsoft.com/office/drawing/2014/main" id="{D7DD02D3-D868-3AAA-CBBB-5DCD618220E0}"/>
              </a:ext>
            </a:extLst>
          </p:cNvPr>
          <p:cNvSpPr>
            <a:spLocks noGrp="1"/>
          </p:cNvSpPr>
          <p:nvPr>
            <p:ph type="sldNum" sz="quarter" idx="12"/>
          </p:nvPr>
        </p:nvSpPr>
        <p:spPr/>
        <p:txBody>
          <a:bodyPr/>
          <a:lstStyle/>
          <a:p>
            <a:fld id="{DAF22AC9-109E-4E4D-92F9-530E51D9A3A2}" type="slidenum">
              <a:rPr lang="he-IL" smtClean="0"/>
              <a:t>4</a:t>
            </a:fld>
            <a:endParaRPr lang="he-IL"/>
          </a:p>
        </p:txBody>
      </p:sp>
      <p:sp>
        <p:nvSpPr>
          <p:cNvPr id="6" name="TextBox 5">
            <a:extLst>
              <a:ext uri="{FF2B5EF4-FFF2-40B4-BE49-F238E27FC236}">
                <a16:creationId xmlns:a16="http://schemas.microsoft.com/office/drawing/2014/main" id="{2885E176-A7B2-E2D3-D3F7-CFC3FD5D934D}"/>
              </a:ext>
            </a:extLst>
          </p:cNvPr>
          <p:cNvSpPr txBox="1"/>
          <p:nvPr/>
        </p:nvSpPr>
        <p:spPr>
          <a:xfrm>
            <a:off x="3059832" y="6506031"/>
            <a:ext cx="5904656" cy="215444"/>
          </a:xfrm>
          <a:prstGeom prst="rect">
            <a:avLst/>
          </a:prstGeom>
          <a:noFill/>
        </p:spPr>
        <p:txBody>
          <a:bodyPr wrap="square">
            <a:spAutoFit/>
          </a:bodyPr>
          <a:lstStyle/>
          <a:p>
            <a:pPr algn="l" rtl="0"/>
            <a:r>
              <a:rPr lang="en-US" sz="800" dirty="0">
                <a:solidFill>
                  <a:srgbClr val="53565A"/>
                </a:solidFill>
                <a:latin typeface="Roboto" panose="02000000000000000000" pitchFamily="2" charset="0"/>
              </a:rPr>
              <a:t>Daniel Gottlieb, </a:t>
            </a:r>
            <a:r>
              <a:rPr lang="en-US" sz="800" dirty="0" err="1">
                <a:solidFill>
                  <a:srgbClr val="53565A"/>
                </a:solidFill>
                <a:latin typeface="Roboto" panose="02000000000000000000" pitchFamily="2" charset="0"/>
              </a:rPr>
              <a:t>Barkali</a:t>
            </a:r>
            <a:r>
              <a:rPr lang="en-US" sz="800" dirty="0">
                <a:solidFill>
                  <a:srgbClr val="53565A"/>
                </a:solidFill>
                <a:latin typeface="Roboto" panose="02000000000000000000" pitchFamily="2" charset="0"/>
              </a:rPr>
              <a:t> </a:t>
            </a:r>
            <a:r>
              <a:rPr lang="en-US" sz="800" dirty="0" err="1">
                <a:solidFill>
                  <a:srgbClr val="53565A"/>
                </a:solidFill>
                <a:latin typeface="Roboto" panose="02000000000000000000" pitchFamily="2" charset="0"/>
              </a:rPr>
              <a:t>Netanela</a:t>
            </a:r>
            <a:r>
              <a:rPr lang="en-US" sz="800" dirty="0">
                <a:solidFill>
                  <a:srgbClr val="53565A"/>
                </a:solidFill>
                <a:latin typeface="Roboto" panose="02000000000000000000" pitchFamily="2" charset="0"/>
              </a:rPr>
              <a:t>, </a:t>
            </a:r>
            <a:r>
              <a:rPr lang="en-US" sz="800" dirty="0" err="1">
                <a:solidFill>
                  <a:srgbClr val="53565A"/>
                </a:solidFill>
                <a:latin typeface="Roboto" panose="02000000000000000000" pitchFamily="2" charset="0"/>
              </a:rPr>
              <a:t>heler</a:t>
            </a:r>
            <a:r>
              <a:rPr lang="en-US" sz="800" dirty="0">
                <a:solidFill>
                  <a:srgbClr val="53565A"/>
                </a:solidFill>
                <a:latin typeface="Roboto" panose="02000000000000000000" pitchFamily="2" charset="0"/>
              </a:rPr>
              <a:t> Oren, </a:t>
            </a:r>
            <a:r>
              <a:rPr lang="en-US" sz="800" dirty="0" err="1">
                <a:solidFill>
                  <a:srgbClr val="53565A"/>
                </a:solidFill>
                <a:latin typeface="Roboto" panose="02000000000000000000" pitchFamily="2" charset="0"/>
              </a:rPr>
              <a:t>Endeweld</a:t>
            </a:r>
            <a:r>
              <a:rPr lang="en-US" sz="800" dirty="0">
                <a:solidFill>
                  <a:srgbClr val="53565A"/>
                </a:solidFill>
                <a:latin typeface="Roboto" panose="02000000000000000000" pitchFamily="2" charset="0"/>
              </a:rPr>
              <a:t> Miri. Food Security Survey 2016 . National Insurance Institute 2018 Aug.</a:t>
            </a:r>
            <a:endParaRPr lang="he-IL" sz="800" dirty="0">
              <a:solidFill>
                <a:srgbClr val="53565A"/>
              </a:solidFill>
              <a:latin typeface="Roboto" panose="02000000000000000000" pitchFamily="2" charset="0"/>
            </a:endParaRPr>
          </a:p>
        </p:txBody>
      </p:sp>
      <p:pic>
        <p:nvPicPr>
          <p:cNvPr id="8" name="Picture 7">
            <a:extLst>
              <a:ext uri="{FF2B5EF4-FFF2-40B4-BE49-F238E27FC236}">
                <a16:creationId xmlns:a16="http://schemas.microsoft.com/office/drawing/2014/main" id="{AC30723C-3DB0-B0C7-416A-3A9C9A20C41A}"/>
              </a:ext>
            </a:extLst>
          </p:cNvPr>
          <p:cNvPicPr>
            <a:picLocks noChangeAspect="1"/>
          </p:cNvPicPr>
          <p:nvPr/>
        </p:nvPicPr>
        <p:blipFill>
          <a:blip r:embed="rId3"/>
          <a:stretch>
            <a:fillRect/>
          </a:stretch>
        </p:blipFill>
        <p:spPr>
          <a:xfrm>
            <a:off x="1991105" y="2090546"/>
            <a:ext cx="6667500" cy="3409950"/>
          </a:xfrm>
          <a:prstGeom prst="rect">
            <a:avLst/>
          </a:prstGeom>
        </p:spPr>
      </p:pic>
    </p:spTree>
    <p:extLst>
      <p:ext uri="{BB962C8B-B14F-4D97-AF65-F5344CB8AC3E}">
        <p14:creationId xmlns:p14="http://schemas.microsoft.com/office/powerpoint/2010/main" val="307156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id="{C528DE21-FA4C-5E18-EC4E-91A646AC32A9}"/>
              </a:ext>
            </a:extLst>
          </p:cNvPr>
          <p:cNvSpPr>
            <a:spLocks noGrp="1"/>
          </p:cNvSpPr>
          <p:nvPr>
            <p:ph type="sldNum" sz="quarter" idx="12"/>
          </p:nvPr>
        </p:nvSpPr>
        <p:spPr/>
        <p:txBody>
          <a:bodyPr/>
          <a:lstStyle/>
          <a:p>
            <a:fld id="{797B42D7-4B49-479E-B81D-51C7E4ABA829}" type="slidenum">
              <a:rPr lang="he-IL" smtClean="0"/>
              <a:t>5</a:t>
            </a:fld>
            <a:endParaRPr lang="he-IL" dirty="0"/>
          </a:p>
        </p:txBody>
      </p:sp>
      <p:sp>
        <p:nvSpPr>
          <p:cNvPr id="8" name="TextBox 7">
            <a:extLst>
              <a:ext uri="{FF2B5EF4-FFF2-40B4-BE49-F238E27FC236}">
                <a16:creationId xmlns:a16="http://schemas.microsoft.com/office/drawing/2014/main" id="{F87241EA-B060-8E34-5B68-D34F2DEEB73E}"/>
              </a:ext>
            </a:extLst>
          </p:cNvPr>
          <p:cNvSpPr txBox="1"/>
          <p:nvPr/>
        </p:nvSpPr>
        <p:spPr>
          <a:xfrm>
            <a:off x="4427985" y="6446579"/>
            <a:ext cx="4536504" cy="184666"/>
          </a:xfrm>
          <a:prstGeom prst="rect">
            <a:avLst/>
          </a:prstGeom>
          <a:noFill/>
        </p:spPr>
        <p:txBody>
          <a:bodyPr wrap="square">
            <a:spAutoFit/>
          </a:bodyPr>
          <a:lstStyle/>
          <a:p>
            <a:pPr algn="l" rtl="0"/>
            <a:r>
              <a:rPr lang="en-US" sz="600" dirty="0">
                <a:solidFill>
                  <a:srgbClr val="53565A"/>
                </a:solidFill>
                <a:latin typeface="Roboto" panose="02000000000000000000" pitchFamily="2" charset="0"/>
              </a:rPr>
              <a:t>Key messages. Available at: </a:t>
            </a:r>
            <a:r>
              <a:rPr lang="en-US" sz="600" dirty="0">
                <a:solidFill>
                  <a:srgbClr val="53565A"/>
                </a:solidFill>
                <a:latin typeface="Roboto" panose="02000000000000000000" pitchFamily="2" charset="0"/>
                <a:hlinkClick r:id="rId3">
                  <a:extLst>
                    <a:ext uri="{A12FA001-AC4F-418D-AE19-62706E023703}">
                      <ahyp:hlinkClr xmlns:ahyp="http://schemas.microsoft.com/office/drawing/2018/hyperlinkcolor" val="tx"/>
                    </a:ext>
                  </a:extLst>
                </a:hlinkClick>
              </a:rPr>
              <a:t>https://www.fao.org/3/cc0639en/online/sofi-2022/key-messages.html.</a:t>
            </a:r>
            <a:r>
              <a:rPr lang="en-US" sz="600" dirty="0">
                <a:solidFill>
                  <a:srgbClr val="53565A"/>
                </a:solidFill>
                <a:latin typeface="Roboto" panose="02000000000000000000" pitchFamily="2" charset="0"/>
              </a:rPr>
              <a:t> Accessed Oct 28, 2022.</a:t>
            </a:r>
            <a:endParaRPr lang="he-IL" sz="600" dirty="0">
              <a:solidFill>
                <a:srgbClr val="53565A"/>
              </a:solidFill>
              <a:latin typeface="Roboto" panose="02000000000000000000" pitchFamily="2" charset="0"/>
            </a:endParaRPr>
          </a:p>
        </p:txBody>
      </p:sp>
      <p:sp>
        <p:nvSpPr>
          <p:cNvPr id="5" name="Content Placeholder 4">
            <a:extLst>
              <a:ext uri="{FF2B5EF4-FFF2-40B4-BE49-F238E27FC236}">
                <a16:creationId xmlns:a16="http://schemas.microsoft.com/office/drawing/2014/main" id="{0C2AAD79-B29C-F150-B282-D462F8561B9B}"/>
              </a:ext>
            </a:extLst>
          </p:cNvPr>
          <p:cNvSpPr>
            <a:spLocks noGrp="1"/>
          </p:cNvSpPr>
          <p:nvPr>
            <p:ph idx="1"/>
          </p:nvPr>
        </p:nvSpPr>
        <p:spPr>
          <a:xfrm>
            <a:off x="611560" y="226755"/>
            <a:ext cx="6827440" cy="766230"/>
          </a:xfrm>
        </p:spPr>
        <p:txBody>
          <a:bodyPr/>
          <a:lstStyle/>
          <a:p>
            <a:pPr marL="0" indent="0" algn="l" rtl="0">
              <a:buNone/>
            </a:pPr>
            <a:r>
              <a:rPr lang="en-US" dirty="0"/>
              <a:t>World food insecurity prevalence</a:t>
            </a:r>
            <a:endParaRPr lang="en-IL" dirty="0"/>
          </a:p>
        </p:txBody>
      </p:sp>
      <p:pic>
        <p:nvPicPr>
          <p:cNvPr id="9" name="Picture 8">
            <a:extLst>
              <a:ext uri="{FF2B5EF4-FFF2-40B4-BE49-F238E27FC236}">
                <a16:creationId xmlns:a16="http://schemas.microsoft.com/office/drawing/2014/main" id="{981185AF-A03C-937F-65CA-9BB9A53F8F14}"/>
              </a:ext>
            </a:extLst>
          </p:cNvPr>
          <p:cNvPicPr>
            <a:picLocks noChangeAspect="1"/>
          </p:cNvPicPr>
          <p:nvPr/>
        </p:nvPicPr>
        <p:blipFill>
          <a:blip r:embed="rId4"/>
          <a:stretch>
            <a:fillRect/>
          </a:stretch>
        </p:blipFill>
        <p:spPr>
          <a:xfrm>
            <a:off x="2653343" y="908720"/>
            <a:ext cx="6336704" cy="5244383"/>
          </a:xfrm>
          <a:prstGeom prst="rect">
            <a:avLst/>
          </a:prstGeom>
        </p:spPr>
      </p:pic>
    </p:spTree>
    <p:extLst>
      <p:ext uri="{BB962C8B-B14F-4D97-AF65-F5344CB8AC3E}">
        <p14:creationId xmlns:p14="http://schemas.microsoft.com/office/powerpoint/2010/main" val="189593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0C37-A2A3-FAEB-BC1C-2B37E40F65AE}"/>
              </a:ext>
            </a:extLst>
          </p:cNvPr>
          <p:cNvSpPr>
            <a:spLocks noGrp="1"/>
          </p:cNvSpPr>
          <p:nvPr>
            <p:ph type="title"/>
          </p:nvPr>
        </p:nvSpPr>
        <p:spPr/>
        <p:txBody>
          <a:bodyPr>
            <a:normAutofit fontScale="90000"/>
          </a:bodyPr>
          <a:lstStyle/>
          <a:p>
            <a:pPr rtl="0"/>
            <a:r>
              <a:rPr lang="en-US" dirty="0"/>
              <a:t>Medical organizations that recommend on screening for food insecurity in the healthcare setting</a:t>
            </a:r>
            <a:endParaRPr lang="en-IL" dirty="0"/>
          </a:p>
        </p:txBody>
      </p:sp>
      <p:sp>
        <p:nvSpPr>
          <p:cNvPr id="3" name="Slide Number Placeholder 2">
            <a:extLst>
              <a:ext uri="{FF2B5EF4-FFF2-40B4-BE49-F238E27FC236}">
                <a16:creationId xmlns:a16="http://schemas.microsoft.com/office/drawing/2014/main" id="{8EA1ECE7-778F-22A0-9912-D85349623602}"/>
              </a:ext>
            </a:extLst>
          </p:cNvPr>
          <p:cNvSpPr>
            <a:spLocks noGrp="1"/>
          </p:cNvSpPr>
          <p:nvPr>
            <p:ph type="sldNum" sz="quarter" idx="12"/>
          </p:nvPr>
        </p:nvSpPr>
        <p:spPr/>
        <p:txBody>
          <a:bodyPr/>
          <a:lstStyle/>
          <a:p>
            <a:fld id="{DAF22AC9-109E-4E4D-92F9-530E51D9A3A2}" type="slidenum">
              <a:rPr lang="he-IL" smtClean="0"/>
              <a:t>6</a:t>
            </a:fld>
            <a:endParaRPr lang="he-IL" dirty="0"/>
          </a:p>
        </p:txBody>
      </p:sp>
      <p:sp>
        <p:nvSpPr>
          <p:cNvPr id="5" name="Content Placeholder 4">
            <a:extLst>
              <a:ext uri="{FF2B5EF4-FFF2-40B4-BE49-F238E27FC236}">
                <a16:creationId xmlns:a16="http://schemas.microsoft.com/office/drawing/2014/main" id="{296A11E9-57E1-8C42-E24E-85EAB65ABD14}"/>
              </a:ext>
            </a:extLst>
          </p:cNvPr>
          <p:cNvSpPr>
            <a:spLocks noGrp="1"/>
          </p:cNvSpPr>
          <p:nvPr>
            <p:ph idx="1"/>
          </p:nvPr>
        </p:nvSpPr>
        <p:spPr>
          <a:xfrm>
            <a:off x="2411760" y="1904380"/>
            <a:ext cx="6552728" cy="3965228"/>
          </a:xfrm>
        </p:spPr>
        <p:txBody>
          <a:bodyPr>
            <a:normAutofit/>
          </a:bodyPr>
          <a:lstStyle/>
          <a:p>
            <a:pPr marL="0" indent="0" algn="l" rtl="0">
              <a:buFont typeface="Arial" pitchFamily="34" charset="0"/>
              <a:buNone/>
            </a:pPr>
            <a:r>
              <a:rPr lang="en-US" sz="3000" dirty="0"/>
              <a:t>American Association of Retired Persons</a:t>
            </a:r>
          </a:p>
          <a:p>
            <a:pPr marL="0" indent="0" algn="l" rtl="0">
              <a:buNone/>
            </a:pPr>
            <a:r>
              <a:rPr lang="en-US" sz="3000" dirty="0">
                <a:effectLst/>
                <a:ea typeface="Calibri" panose="020F0502020204030204" pitchFamily="34" charset="0"/>
              </a:rPr>
              <a:t>American Diabetes Association</a:t>
            </a:r>
          </a:p>
          <a:p>
            <a:pPr marL="0" indent="0" algn="l" rtl="0">
              <a:buNone/>
            </a:pPr>
            <a:r>
              <a:rPr lang="en-US" sz="3000" dirty="0">
                <a:effectLst/>
                <a:ea typeface="Calibri" panose="020F0502020204030204" pitchFamily="34" charset="0"/>
              </a:rPr>
              <a:t> American Academy of</a:t>
            </a:r>
            <a:r>
              <a:rPr lang="en-IL" sz="3000" dirty="0">
                <a:effectLst/>
                <a:ea typeface="Calibri" panose="020F0502020204030204" pitchFamily="34" charset="0"/>
              </a:rPr>
              <a:t> P</a:t>
            </a:r>
            <a:r>
              <a:rPr lang="en-US" sz="3000" dirty="0">
                <a:effectLst/>
                <a:ea typeface="Calibri" panose="020F0502020204030204" pitchFamily="34" charset="0"/>
              </a:rPr>
              <a:t>ediatrics</a:t>
            </a:r>
          </a:p>
          <a:p>
            <a:pPr marL="0" indent="0" algn="l" rtl="0">
              <a:buNone/>
            </a:pPr>
            <a:r>
              <a:rPr lang="en-IL" sz="3000" dirty="0">
                <a:effectLst/>
                <a:ea typeface="Calibri" panose="020F0502020204030204" pitchFamily="34" charset="0"/>
              </a:rPr>
              <a:t>Academy of Nutrition and Dietetics</a:t>
            </a:r>
            <a:endParaRPr lang="en-US" sz="3000" dirty="0">
              <a:ea typeface="Calibri" panose="020F0502020204030204" pitchFamily="34" charset="0"/>
            </a:endParaRPr>
          </a:p>
          <a:p>
            <a:pPr marL="0" indent="0" algn="l" rtl="0">
              <a:buNone/>
            </a:pPr>
            <a:r>
              <a:rPr lang="en-US" sz="3000" dirty="0">
                <a:effectLst/>
                <a:ea typeface="Calibri" panose="020F0502020204030204" pitchFamily="34" charset="0"/>
              </a:rPr>
              <a:t> American Family Physician</a:t>
            </a:r>
          </a:p>
          <a:p>
            <a:pPr marL="0" indent="0" algn="l" rtl="0">
              <a:buNone/>
            </a:pPr>
            <a:r>
              <a:rPr lang="en-US" sz="3000" dirty="0">
                <a:effectLst/>
                <a:ea typeface="Calibri" panose="020F0502020204030204" pitchFamily="34" charset="0"/>
              </a:rPr>
              <a:t>Feeding America</a:t>
            </a:r>
          </a:p>
          <a:p>
            <a:pPr marL="0" indent="0" algn="l" rtl="0">
              <a:buNone/>
            </a:pPr>
            <a:r>
              <a:rPr lang="en-US" sz="3000" dirty="0">
                <a:ea typeface="Calibri" panose="020F0502020204030204" pitchFamily="34" charset="0"/>
              </a:rPr>
              <a:t>American hospital association</a:t>
            </a:r>
            <a:endParaRPr lang="en-US" sz="3000" dirty="0"/>
          </a:p>
        </p:txBody>
      </p:sp>
    </p:spTree>
    <p:extLst>
      <p:ext uri="{BB962C8B-B14F-4D97-AF65-F5344CB8AC3E}">
        <p14:creationId xmlns:p14="http://schemas.microsoft.com/office/powerpoint/2010/main" val="312933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842D929-B87F-1AD9-B986-D4B378595ACC}"/>
              </a:ext>
            </a:extLst>
          </p:cNvPr>
          <p:cNvSpPr>
            <a:spLocks noGrp="1"/>
          </p:cNvSpPr>
          <p:nvPr>
            <p:ph type="title"/>
          </p:nvPr>
        </p:nvSpPr>
        <p:spPr/>
        <p:txBody>
          <a:bodyPr/>
          <a:lstStyle/>
          <a:p>
            <a:endParaRPr lang="en-IL"/>
          </a:p>
        </p:txBody>
      </p:sp>
      <p:sp>
        <p:nvSpPr>
          <p:cNvPr id="11" name="Content Placeholder 10">
            <a:extLst>
              <a:ext uri="{FF2B5EF4-FFF2-40B4-BE49-F238E27FC236}">
                <a16:creationId xmlns:a16="http://schemas.microsoft.com/office/drawing/2014/main" id="{F94A3CC8-C5AF-2099-7429-06BC6B9E9601}"/>
              </a:ext>
            </a:extLst>
          </p:cNvPr>
          <p:cNvSpPr>
            <a:spLocks noGrp="1"/>
          </p:cNvSpPr>
          <p:nvPr>
            <p:ph idx="1"/>
          </p:nvPr>
        </p:nvSpPr>
        <p:spPr>
          <a:xfrm>
            <a:off x="2483768" y="3429000"/>
            <a:ext cx="6491064" cy="1858218"/>
          </a:xfrm>
        </p:spPr>
        <p:txBody>
          <a:bodyPr>
            <a:normAutofit/>
          </a:bodyPr>
          <a:lstStyle/>
          <a:p>
            <a:pPr marL="0" indent="0" algn="l" rtl="0">
              <a:buNone/>
            </a:pPr>
            <a:r>
              <a:rPr lang="en-US" sz="2400" b="0" i="0" u="none" strike="noStrike" baseline="0" dirty="0">
                <a:latin typeface="GuardianSansGR-Regular"/>
              </a:rPr>
              <a:t>Cross-sectional survey analyses of responses by physician practices and hospitals to the 2017-2018 National Survey of Healthcare Organizations and Systems in USA. Total of 2190 participants</a:t>
            </a:r>
            <a:r>
              <a:rPr lang="en-US" sz="2400" dirty="0">
                <a:latin typeface="GuardianSansGR-Regular"/>
              </a:rPr>
              <a:t>.</a:t>
            </a:r>
            <a:endParaRPr lang="en-US" sz="2400" b="0" i="0" u="none" strike="noStrike" baseline="0" dirty="0">
              <a:latin typeface="GuardianSansGR-Regular"/>
            </a:endParaRPr>
          </a:p>
        </p:txBody>
      </p:sp>
      <p:sp>
        <p:nvSpPr>
          <p:cNvPr id="6" name="Slide Number Placeholder 5">
            <a:extLst>
              <a:ext uri="{FF2B5EF4-FFF2-40B4-BE49-F238E27FC236}">
                <a16:creationId xmlns:a16="http://schemas.microsoft.com/office/drawing/2014/main" id="{37C691B9-6976-0A2D-F336-2FCA0B200A20}"/>
              </a:ext>
            </a:extLst>
          </p:cNvPr>
          <p:cNvSpPr>
            <a:spLocks noGrp="1"/>
          </p:cNvSpPr>
          <p:nvPr>
            <p:ph type="sldNum" sz="quarter" idx="12"/>
          </p:nvPr>
        </p:nvSpPr>
        <p:spPr/>
        <p:txBody>
          <a:bodyPr/>
          <a:lstStyle/>
          <a:p>
            <a:fld id="{DAF22AC9-109E-4E4D-92F9-530E51D9A3A2}" type="slidenum">
              <a:rPr lang="he-IL" smtClean="0"/>
              <a:t>7</a:t>
            </a:fld>
            <a:endParaRPr lang="he-IL"/>
          </a:p>
        </p:txBody>
      </p:sp>
      <p:pic>
        <p:nvPicPr>
          <p:cNvPr id="7" name="Picture 6">
            <a:extLst>
              <a:ext uri="{FF2B5EF4-FFF2-40B4-BE49-F238E27FC236}">
                <a16:creationId xmlns:a16="http://schemas.microsoft.com/office/drawing/2014/main" id="{0CFB9197-6FBF-E8A1-482F-4CA00873EFF0}"/>
              </a:ext>
            </a:extLst>
          </p:cNvPr>
          <p:cNvPicPr>
            <a:picLocks noChangeAspect="1"/>
          </p:cNvPicPr>
          <p:nvPr/>
        </p:nvPicPr>
        <p:blipFill>
          <a:blip r:embed="rId3"/>
          <a:stretch>
            <a:fillRect/>
          </a:stretch>
        </p:blipFill>
        <p:spPr>
          <a:xfrm>
            <a:off x="251520" y="188640"/>
            <a:ext cx="7580049" cy="2808312"/>
          </a:xfrm>
          <a:prstGeom prst="rect">
            <a:avLst/>
          </a:prstGeom>
        </p:spPr>
      </p:pic>
    </p:spTree>
    <p:extLst>
      <p:ext uri="{BB962C8B-B14F-4D97-AF65-F5344CB8AC3E}">
        <p14:creationId xmlns:p14="http://schemas.microsoft.com/office/powerpoint/2010/main" val="311021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5FA3-45B5-1ACE-8E47-3F7BC07AACCA}"/>
              </a:ext>
            </a:extLst>
          </p:cNvPr>
          <p:cNvSpPr>
            <a:spLocks noGrp="1"/>
          </p:cNvSpPr>
          <p:nvPr>
            <p:ph type="title"/>
          </p:nvPr>
        </p:nvSpPr>
        <p:spPr/>
        <p:txBody>
          <a:bodyPr>
            <a:normAutofit fontScale="90000"/>
          </a:bodyPr>
          <a:lstStyle/>
          <a:p>
            <a:r>
              <a:rPr lang="en-US" sz="2400" b="1" i="0" u="none" strike="noStrike" baseline="0" dirty="0">
                <a:latin typeface="GuardianSans-Medium"/>
              </a:rPr>
              <a:t>Prevalence of Screening for Food Insecurity, Housing Instability,</a:t>
            </a:r>
            <a:br>
              <a:rPr lang="en-US" sz="2400" b="1" i="0" u="none" strike="noStrike" baseline="0" dirty="0">
                <a:latin typeface="GuardianSans-Medium"/>
              </a:rPr>
            </a:br>
            <a:r>
              <a:rPr lang="en-US" sz="2400" b="1" i="0" u="none" strike="noStrike" baseline="0" dirty="0">
                <a:latin typeface="GuardianSans-Medium"/>
              </a:rPr>
              <a:t>Utility Needs, Transportation Needs, and Interpersonal Violence</a:t>
            </a:r>
            <a:br>
              <a:rPr lang="en-US" sz="2400" b="1" i="0" u="none" strike="noStrike" baseline="0" dirty="0">
                <a:latin typeface="GuardianSans-Medium"/>
              </a:rPr>
            </a:br>
            <a:r>
              <a:rPr lang="en-US" sz="2400" b="1" i="0" u="none" strike="noStrike" baseline="0" dirty="0">
                <a:latin typeface="GuardianSans-Medium"/>
              </a:rPr>
              <a:t>by US Physician Practices and Hospitals</a:t>
            </a:r>
            <a:endParaRPr lang="en-IL" sz="5400" b="1" dirty="0"/>
          </a:p>
        </p:txBody>
      </p:sp>
      <p:sp>
        <p:nvSpPr>
          <p:cNvPr id="3" name="Content Placeholder 2">
            <a:extLst>
              <a:ext uri="{FF2B5EF4-FFF2-40B4-BE49-F238E27FC236}">
                <a16:creationId xmlns:a16="http://schemas.microsoft.com/office/drawing/2014/main" id="{744E8969-887B-20DE-CE37-38F761568F7D}"/>
              </a:ext>
            </a:extLst>
          </p:cNvPr>
          <p:cNvSpPr>
            <a:spLocks noGrp="1"/>
          </p:cNvSpPr>
          <p:nvPr>
            <p:ph idx="1"/>
          </p:nvPr>
        </p:nvSpPr>
        <p:spPr>
          <a:xfrm>
            <a:off x="4432139" y="5659451"/>
            <a:ext cx="4536504" cy="667936"/>
          </a:xfrm>
        </p:spPr>
        <p:txBody>
          <a:bodyPr>
            <a:normAutofit lnSpcReduction="10000"/>
          </a:bodyPr>
          <a:lstStyle/>
          <a:p>
            <a:pPr marL="0" indent="0" algn="l" rtl="0">
              <a:buNone/>
            </a:pPr>
            <a:r>
              <a:rPr lang="en-IL" sz="1800" b="0" i="0" u="none" strike="noStrike" baseline="0" dirty="0">
                <a:latin typeface="GuardianSansGR-Regular"/>
              </a:rPr>
              <a:t>29.6%</a:t>
            </a:r>
            <a:r>
              <a:rPr lang="en-US" sz="1800" b="0" i="0" u="none" strike="noStrike" baseline="0" dirty="0">
                <a:latin typeface="GuardianSansGR-Regular"/>
              </a:rPr>
              <a:t> screen for food insecurity in practices</a:t>
            </a:r>
          </a:p>
          <a:p>
            <a:pPr marL="0" indent="0" algn="l" rtl="0">
              <a:buNone/>
            </a:pPr>
            <a:r>
              <a:rPr lang="en-IL" sz="1800" b="0" i="0" u="none" strike="noStrike" baseline="0" dirty="0">
                <a:latin typeface="GuardianSansGR-Regular"/>
              </a:rPr>
              <a:t>39.8%</a:t>
            </a:r>
            <a:r>
              <a:rPr lang="en-US" sz="1800" dirty="0">
                <a:latin typeface="GuardianSansGR-Regular"/>
              </a:rPr>
              <a:t> screen for food insecurity in hospitals </a:t>
            </a:r>
            <a:endParaRPr lang="en-IL" dirty="0"/>
          </a:p>
        </p:txBody>
      </p:sp>
      <p:sp>
        <p:nvSpPr>
          <p:cNvPr id="4" name="Slide Number Placeholder 3">
            <a:extLst>
              <a:ext uri="{FF2B5EF4-FFF2-40B4-BE49-F238E27FC236}">
                <a16:creationId xmlns:a16="http://schemas.microsoft.com/office/drawing/2014/main" id="{D160382F-64E7-BE55-DB6E-191D57084CD5}"/>
              </a:ext>
            </a:extLst>
          </p:cNvPr>
          <p:cNvSpPr>
            <a:spLocks noGrp="1"/>
          </p:cNvSpPr>
          <p:nvPr>
            <p:ph type="sldNum" sz="quarter" idx="12"/>
          </p:nvPr>
        </p:nvSpPr>
        <p:spPr/>
        <p:txBody>
          <a:bodyPr/>
          <a:lstStyle/>
          <a:p>
            <a:fld id="{DAF22AC9-109E-4E4D-92F9-530E51D9A3A2}" type="slidenum">
              <a:rPr lang="he-IL" smtClean="0"/>
              <a:t>8</a:t>
            </a:fld>
            <a:endParaRPr lang="he-IL"/>
          </a:p>
        </p:txBody>
      </p:sp>
      <p:sp>
        <p:nvSpPr>
          <p:cNvPr id="5" name="Text Placeholder 2">
            <a:extLst>
              <a:ext uri="{FF2B5EF4-FFF2-40B4-BE49-F238E27FC236}">
                <a16:creationId xmlns:a16="http://schemas.microsoft.com/office/drawing/2014/main" id="{B3FD16E6-980C-E8DC-754F-703BDEBB2A42}"/>
              </a:ext>
            </a:extLst>
          </p:cNvPr>
          <p:cNvSpPr txBox="1"/>
          <p:nvPr>
            <p:custDataLst>
              <p:tags r:id="rId1"/>
            </p:custDataLst>
          </p:nvPr>
        </p:nvSpPr>
        <p:spPr bwMode="auto">
          <a:xfrm>
            <a:off x="2411760" y="6462072"/>
            <a:ext cx="6539534" cy="279474"/>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a:t>
            </a:r>
            <a:r>
              <a:rPr lang="en-US" sz="1200" dirty="0" err="1">
                <a:ln w="9525" cap="flat" cmpd="sng" algn="ctr">
                  <a:noFill/>
                  <a:prstDash val="solid"/>
                  <a:round/>
                  <a:headEnd type="none" w="med" len="med"/>
                  <a:tailEnd type="none" w="med" len="med"/>
                </a:ln>
                <a:solidFill>
                  <a:srgbClr val="000000"/>
                </a:solidFill>
                <a:latin typeface="Helvetica" charset="0"/>
                <a:ea typeface="Arial"/>
                <a:cs typeface="Helvetica"/>
                <a:sym typeface="Wingdings"/>
              </a:rPr>
              <a:t>Netw</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Open. 2019;2(9):e1911514. doi:10.1001/jamanetworkopen.2019.11514</a:t>
            </a:r>
          </a:p>
        </p:txBody>
      </p:sp>
      <p:pic>
        <p:nvPicPr>
          <p:cNvPr id="7" name="Picture 6">
            <a:extLst>
              <a:ext uri="{FF2B5EF4-FFF2-40B4-BE49-F238E27FC236}">
                <a16:creationId xmlns:a16="http://schemas.microsoft.com/office/drawing/2014/main" id="{52792E25-4240-4F0E-E762-1064D12BBAAA}"/>
              </a:ext>
            </a:extLst>
          </p:cNvPr>
          <p:cNvPicPr>
            <a:picLocks noChangeAspect="1"/>
          </p:cNvPicPr>
          <p:nvPr/>
        </p:nvPicPr>
        <p:blipFill>
          <a:blip r:embed="rId4"/>
          <a:stretch>
            <a:fillRect/>
          </a:stretch>
        </p:blipFill>
        <p:spPr>
          <a:xfrm>
            <a:off x="417957" y="1457199"/>
            <a:ext cx="8268843" cy="3943602"/>
          </a:xfrm>
          <a:prstGeom prst="rect">
            <a:avLst/>
          </a:prstGeom>
        </p:spPr>
      </p:pic>
      <p:sp>
        <p:nvSpPr>
          <p:cNvPr id="6" name="Oval 5">
            <a:extLst>
              <a:ext uri="{FF2B5EF4-FFF2-40B4-BE49-F238E27FC236}">
                <a16:creationId xmlns:a16="http://schemas.microsoft.com/office/drawing/2014/main" id="{21543B9F-D131-175F-9D10-FE2BEC47427C}"/>
              </a:ext>
            </a:extLst>
          </p:cNvPr>
          <p:cNvSpPr/>
          <p:nvPr/>
        </p:nvSpPr>
        <p:spPr>
          <a:xfrm>
            <a:off x="2411760" y="3933056"/>
            <a:ext cx="504056" cy="1339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6A4E1AAE-166C-D903-4DAB-EB890CEFFF17}"/>
              </a:ext>
            </a:extLst>
          </p:cNvPr>
          <p:cNvSpPr/>
          <p:nvPr/>
        </p:nvSpPr>
        <p:spPr>
          <a:xfrm>
            <a:off x="5121424" y="3616648"/>
            <a:ext cx="504056"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67836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776D-31B9-2C6B-B49F-42C8F280B2C3}"/>
              </a:ext>
            </a:extLst>
          </p:cNvPr>
          <p:cNvSpPr>
            <a:spLocks noGrp="1"/>
          </p:cNvSpPr>
          <p:nvPr>
            <p:ph type="title"/>
          </p:nvPr>
        </p:nvSpPr>
        <p:spPr>
          <a:xfrm>
            <a:off x="460702" y="14476"/>
            <a:ext cx="8229600" cy="1143000"/>
          </a:xfrm>
        </p:spPr>
        <p:txBody>
          <a:bodyPr/>
          <a:lstStyle/>
          <a:p>
            <a:r>
              <a:rPr lang="en-US" dirty="0"/>
              <a:t>Barriers</a:t>
            </a:r>
            <a:endParaRPr lang="en-IL" dirty="0"/>
          </a:p>
        </p:txBody>
      </p:sp>
      <p:pic>
        <p:nvPicPr>
          <p:cNvPr id="6" name="Content Placeholder 5">
            <a:extLst>
              <a:ext uri="{FF2B5EF4-FFF2-40B4-BE49-F238E27FC236}">
                <a16:creationId xmlns:a16="http://schemas.microsoft.com/office/drawing/2014/main" id="{5BD907D2-CFF5-454B-A256-C310EB37F888}"/>
              </a:ext>
            </a:extLst>
          </p:cNvPr>
          <p:cNvPicPr>
            <a:picLocks noGrp="1" noChangeAspect="1"/>
          </p:cNvPicPr>
          <p:nvPr>
            <p:ph idx="1"/>
          </p:nvPr>
        </p:nvPicPr>
        <p:blipFill>
          <a:blip r:embed="rId4"/>
          <a:stretch>
            <a:fillRect/>
          </a:stretch>
        </p:blipFill>
        <p:spPr>
          <a:xfrm>
            <a:off x="251520" y="977507"/>
            <a:ext cx="8640960" cy="5447724"/>
          </a:xfrm>
        </p:spPr>
      </p:pic>
      <p:sp>
        <p:nvSpPr>
          <p:cNvPr id="4" name="Slide Number Placeholder 3">
            <a:extLst>
              <a:ext uri="{FF2B5EF4-FFF2-40B4-BE49-F238E27FC236}">
                <a16:creationId xmlns:a16="http://schemas.microsoft.com/office/drawing/2014/main" id="{782AD70A-FB0F-F0EE-FA5E-06C08E8DC045}"/>
              </a:ext>
            </a:extLst>
          </p:cNvPr>
          <p:cNvSpPr>
            <a:spLocks noGrp="1"/>
          </p:cNvSpPr>
          <p:nvPr>
            <p:ph type="sldNum" sz="quarter" idx="12"/>
          </p:nvPr>
        </p:nvSpPr>
        <p:spPr>
          <a:xfrm>
            <a:off x="460702" y="6096188"/>
            <a:ext cx="2133600" cy="365125"/>
          </a:xfrm>
        </p:spPr>
        <p:txBody>
          <a:bodyPr/>
          <a:lstStyle/>
          <a:p>
            <a:fld id="{DAF22AC9-109E-4E4D-92F9-530E51D9A3A2}" type="slidenum">
              <a:rPr lang="he-IL" smtClean="0"/>
              <a:t>9</a:t>
            </a:fld>
            <a:endParaRPr lang="he-IL"/>
          </a:p>
        </p:txBody>
      </p:sp>
      <p:sp>
        <p:nvSpPr>
          <p:cNvPr id="7" name="Oval 6">
            <a:extLst>
              <a:ext uri="{FF2B5EF4-FFF2-40B4-BE49-F238E27FC236}">
                <a16:creationId xmlns:a16="http://schemas.microsoft.com/office/drawing/2014/main" id="{974BAE80-37E9-159B-DB44-2453DF6F3931}"/>
              </a:ext>
            </a:extLst>
          </p:cNvPr>
          <p:cNvSpPr/>
          <p:nvPr/>
        </p:nvSpPr>
        <p:spPr>
          <a:xfrm>
            <a:off x="251520" y="1872694"/>
            <a:ext cx="1440160" cy="2583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64F5369C-91B5-C09B-1DD2-262B1427C069}"/>
              </a:ext>
            </a:extLst>
          </p:cNvPr>
          <p:cNvSpPr/>
          <p:nvPr/>
        </p:nvSpPr>
        <p:spPr>
          <a:xfrm>
            <a:off x="251520" y="2582489"/>
            <a:ext cx="1440160" cy="235086"/>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L"/>
          </a:p>
        </p:txBody>
      </p:sp>
      <p:sp>
        <p:nvSpPr>
          <p:cNvPr id="3" name="Rectangle 2">
            <a:extLst>
              <a:ext uri="{FF2B5EF4-FFF2-40B4-BE49-F238E27FC236}">
                <a16:creationId xmlns:a16="http://schemas.microsoft.com/office/drawing/2014/main" id="{803A7490-4291-E940-D013-B76C85BDB6F9}"/>
              </a:ext>
            </a:extLst>
          </p:cNvPr>
          <p:cNvSpPr/>
          <p:nvPr/>
        </p:nvSpPr>
        <p:spPr>
          <a:xfrm>
            <a:off x="3207350" y="2048150"/>
            <a:ext cx="1525570" cy="6166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Rectangle 4">
            <a:extLst>
              <a:ext uri="{FF2B5EF4-FFF2-40B4-BE49-F238E27FC236}">
                <a16:creationId xmlns:a16="http://schemas.microsoft.com/office/drawing/2014/main" id="{CB5C30C1-5715-969D-12E4-A27A98B3E4BB}"/>
              </a:ext>
            </a:extLst>
          </p:cNvPr>
          <p:cNvSpPr/>
          <p:nvPr/>
        </p:nvSpPr>
        <p:spPr>
          <a:xfrm>
            <a:off x="6591726" y="2004413"/>
            <a:ext cx="1512168" cy="6603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CDC696C9-D8C5-C0A7-B856-4A55762C8EBF}"/>
              </a:ext>
            </a:extLst>
          </p:cNvPr>
          <p:cNvSpPr/>
          <p:nvPr/>
        </p:nvSpPr>
        <p:spPr>
          <a:xfrm>
            <a:off x="3207350" y="2784394"/>
            <a:ext cx="1512168" cy="60046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E0BC44EB-1ED3-9E30-A4D1-743D21FADC56}"/>
              </a:ext>
            </a:extLst>
          </p:cNvPr>
          <p:cNvSpPr/>
          <p:nvPr/>
        </p:nvSpPr>
        <p:spPr>
          <a:xfrm>
            <a:off x="6591726" y="2784394"/>
            <a:ext cx="1512168" cy="60046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AD9A8C66-3265-E557-883C-CB5204E6BA0B}"/>
              </a:ext>
            </a:extLst>
          </p:cNvPr>
          <p:cNvSpPr/>
          <p:nvPr/>
        </p:nvSpPr>
        <p:spPr>
          <a:xfrm>
            <a:off x="251520" y="3996065"/>
            <a:ext cx="1192640" cy="235086"/>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Rectangle 12">
            <a:extLst>
              <a:ext uri="{FF2B5EF4-FFF2-40B4-BE49-F238E27FC236}">
                <a16:creationId xmlns:a16="http://schemas.microsoft.com/office/drawing/2014/main" id="{3265FB37-A698-1A04-04BA-8CA8F997B9E9}"/>
              </a:ext>
            </a:extLst>
          </p:cNvPr>
          <p:cNvSpPr/>
          <p:nvPr/>
        </p:nvSpPr>
        <p:spPr>
          <a:xfrm>
            <a:off x="3207350" y="4176950"/>
            <a:ext cx="792088" cy="6004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Rectangle 13">
            <a:extLst>
              <a:ext uri="{FF2B5EF4-FFF2-40B4-BE49-F238E27FC236}">
                <a16:creationId xmlns:a16="http://schemas.microsoft.com/office/drawing/2014/main" id="{EA572969-1463-4B2F-9653-C7B79BC02FE9}"/>
              </a:ext>
            </a:extLst>
          </p:cNvPr>
          <p:cNvSpPr/>
          <p:nvPr/>
        </p:nvSpPr>
        <p:spPr>
          <a:xfrm>
            <a:off x="6591726" y="4176950"/>
            <a:ext cx="792088" cy="6004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5" name="Rectangle 14">
            <a:extLst>
              <a:ext uri="{FF2B5EF4-FFF2-40B4-BE49-F238E27FC236}">
                <a16:creationId xmlns:a16="http://schemas.microsoft.com/office/drawing/2014/main" id="{408AD6F6-5E9E-7EF8-7BF7-A2B3B9024EBE}"/>
              </a:ext>
            </a:extLst>
          </p:cNvPr>
          <p:cNvSpPr/>
          <p:nvPr/>
        </p:nvSpPr>
        <p:spPr>
          <a:xfrm>
            <a:off x="6591726" y="5689118"/>
            <a:ext cx="792088" cy="6004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6" name="Rectangle 15">
            <a:extLst>
              <a:ext uri="{FF2B5EF4-FFF2-40B4-BE49-F238E27FC236}">
                <a16:creationId xmlns:a16="http://schemas.microsoft.com/office/drawing/2014/main" id="{04F29FB6-A975-B9C3-522C-B5C2EF7FB186}"/>
              </a:ext>
            </a:extLst>
          </p:cNvPr>
          <p:cNvSpPr/>
          <p:nvPr/>
        </p:nvSpPr>
        <p:spPr>
          <a:xfrm>
            <a:off x="3207350" y="5689118"/>
            <a:ext cx="792088" cy="6004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7" name="Oval 16">
            <a:extLst>
              <a:ext uri="{FF2B5EF4-FFF2-40B4-BE49-F238E27FC236}">
                <a16:creationId xmlns:a16="http://schemas.microsoft.com/office/drawing/2014/main" id="{F3FC9959-CB38-6091-D7DB-5095A6057229}"/>
              </a:ext>
            </a:extLst>
          </p:cNvPr>
          <p:cNvSpPr/>
          <p:nvPr/>
        </p:nvSpPr>
        <p:spPr>
          <a:xfrm>
            <a:off x="258524" y="5502792"/>
            <a:ext cx="1796698" cy="25833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Text Placeholder 2">
            <a:extLst>
              <a:ext uri="{FF2B5EF4-FFF2-40B4-BE49-F238E27FC236}">
                <a16:creationId xmlns:a16="http://schemas.microsoft.com/office/drawing/2014/main" id="{5C161FAB-3CD4-B491-B457-ED4BA7A1D8F2}"/>
              </a:ext>
            </a:extLst>
          </p:cNvPr>
          <p:cNvSpPr txBox="1"/>
          <p:nvPr>
            <p:custDataLst>
              <p:tags r:id="rId1"/>
            </p:custDataLst>
          </p:nvPr>
        </p:nvSpPr>
        <p:spPr bwMode="auto">
          <a:xfrm>
            <a:off x="2376303" y="6538449"/>
            <a:ext cx="6539534" cy="279474"/>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a:t>
            </a:r>
            <a:r>
              <a:rPr lang="en-US" sz="1200" dirty="0" err="1">
                <a:ln w="9525" cap="flat" cmpd="sng" algn="ctr">
                  <a:noFill/>
                  <a:prstDash val="solid"/>
                  <a:round/>
                  <a:headEnd type="none" w="med" len="med"/>
                  <a:tailEnd type="none" w="med" len="med"/>
                </a:ln>
                <a:solidFill>
                  <a:srgbClr val="000000"/>
                </a:solidFill>
                <a:latin typeface="Helvetica" charset="0"/>
                <a:ea typeface="Arial"/>
                <a:cs typeface="Helvetica"/>
                <a:sym typeface="Wingdings"/>
              </a:rPr>
              <a:t>Netw</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Open. 2019;2(9):e1911514. doi:10.1001/jamanetworkopen.2019.11514</a:t>
            </a:r>
          </a:p>
        </p:txBody>
      </p:sp>
    </p:spTree>
    <p:extLst>
      <p:ext uri="{BB962C8B-B14F-4D97-AF65-F5344CB8AC3E}">
        <p14:creationId xmlns:p14="http://schemas.microsoft.com/office/powerpoint/2010/main" val="2763595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5"/>
</p:tagLst>
</file>

<file path=ppt/tags/tag2.xml><?xml version="1.0" encoding="utf-8"?>
<p:tagLst xmlns:a="http://schemas.openxmlformats.org/drawingml/2006/main" xmlns:r="http://schemas.openxmlformats.org/officeDocument/2006/relationships" xmlns:p="http://schemas.openxmlformats.org/presentationml/2006/main">
  <p:tag name="AS_UNIQUEID" val="85"/>
</p:tagLst>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C665C469AD34BB97307D895367559" ma:contentTypeVersion="13" ma:contentTypeDescription="Create a new document." ma:contentTypeScope="" ma:versionID="f193761d64cc1259edbceb832a29edea">
  <xsd:schema xmlns:xsd="http://www.w3.org/2001/XMLSchema" xmlns:xs="http://www.w3.org/2001/XMLSchema" xmlns:p="http://schemas.microsoft.com/office/2006/metadata/properties" xmlns:ns3="d4848ba4-849a-4321-b551-bc1a429f3ddb" xmlns:ns4="cbe0d579-f95d-4192-be5b-51146e6e2288" targetNamespace="http://schemas.microsoft.com/office/2006/metadata/properties" ma:root="true" ma:fieldsID="6e49c9587b41e608a8d587ecefc82f3c" ns3:_="" ns4:_="">
    <xsd:import namespace="d4848ba4-849a-4321-b551-bc1a429f3ddb"/>
    <xsd:import namespace="cbe0d579-f95d-4192-be5b-51146e6e22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48ba4-849a-4321-b551-bc1a429f3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e0d579-f95d-4192-be5b-51146e6e22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47650B-0924-4DF7-947F-D8A37C042D39}">
  <ds:schemaRefs>
    <ds:schemaRef ds:uri="cbe0d579-f95d-4192-be5b-51146e6e2288"/>
    <ds:schemaRef ds:uri="d4848ba4-849a-4321-b551-bc1a429f3d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F8E6E7-5F83-4CEF-B8F8-CFAF02B2EBEB}">
  <ds:schemaRefs>
    <ds:schemaRef ds:uri="http://schemas.microsoft.com/sharepoint/v3/contenttype/forms"/>
  </ds:schemaRefs>
</ds:datastoreItem>
</file>

<file path=customXml/itemProps3.xml><?xml version="1.0" encoding="utf-8"?>
<ds:datastoreItem xmlns:ds="http://schemas.openxmlformats.org/officeDocument/2006/customXml" ds:itemID="{6B470B0A-A5E4-4186-8BB2-BC0FAD8F7FC8}">
  <ds:schemaRefs>
    <ds:schemaRef ds:uri="http://www.w3.org/XML/1998/namespace"/>
    <ds:schemaRef ds:uri="http://schemas.microsoft.com/office/2006/documentManagement/types"/>
    <ds:schemaRef ds:uri="http://purl.org/dc/elements/1.1/"/>
    <ds:schemaRef ds:uri="cbe0d579-f95d-4192-be5b-51146e6e2288"/>
    <ds:schemaRef ds:uri="http://purl.org/dc/dcmitype/"/>
    <ds:schemaRef ds:uri="http://purl.org/dc/terms/"/>
    <ds:schemaRef ds:uri="d4848ba4-849a-4321-b551-bc1a429f3ddb"/>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5220</TotalTime>
  <Words>2533</Words>
  <Application>Microsoft Office PowerPoint</Application>
  <PresentationFormat>On-screen Show (4:3)</PresentationFormat>
  <Paragraphs>238</Paragraphs>
  <Slides>27</Slides>
  <Notes>24</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Assistant</vt:lpstr>
      <vt:lpstr>BlinkMacSystemFont</vt:lpstr>
      <vt:lpstr>Calibri</vt:lpstr>
      <vt:lpstr>David</vt:lpstr>
      <vt:lpstr>GuardianSansGR-Regular</vt:lpstr>
      <vt:lpstr>GuardianSans-Medium</vt:lpstr>
      <vt:lpstr>Helvetica</vt:lpstr>
      <vt:lpstr>inherit</vt:lpstr>
      <vt:lpstr>Roboto</vt:lpstr>
      <vt:lpstr>Segoe UI</vt:lpstr>
      <vt:lpstr>WordVisi_MSFontService</vt:lpstr>
      <vt:lpstr>ערכת נושא של Office</vt:lpstr>
      <vt:lpstr>Healthcare Providers’ Knowledge, Attitudes, and Barriers  Toward Screening and Treating Food Insecurity</vt:lpstr>
      <vt:lpstr> USDA Screening tool for food insecurity</vt:lpstr>
      <vt:lpstr>Food insecurity</vt:lpstr>
      <vt:lpstr>Food insecurity in Israel</vt:lpstr>
      <vt:lpstr>PowerPoint Presentation</vt:lpstr>
      <vt:lpstr>Medical organizations that recommend on screening for food insecurity in the healthcare setting</vt:lpstr>
      <vt:lpstr>PowerPoint Presentation</vt:lpstr>
      <vt:lpstr>Prevalence of Screening for Food Insecurity, Housing Instability, Utility Needs, Transportation Needs, and Interpersonal Violence by US Physician Practices and Hospitals</vt:lpstr>
      <vt:lpstr>Barriers</vt:lpstr>
      <vt:lpstr>PowerPoint Presentation</vt:lpstr>
      <vt:lpstr>Main outcomes</vt:lpstr>
      <vt:lpstr>Barriers</vt:lpstr>
      <vt:lpstr>Barriers</vt:lpstr>
      <vt:lpstr>What is known about the attitudes and practices of healthcare providers in Israel toward screening for food insecurity?</vt:lpstr>
      <vt:lpstr>Study Aims</vt:lpstr>
      <vt:lpstr>Qualitative exploratory Research- Methods</vt:lpstr>
      <vt:lpstr>Hemodialysis nurses</vt:lpstr>
      <vt:lpstr>Nurses</vt:lpstr>
      <vt:lpstr>Dietitians</vt:lpstr>
      <vt:lpstr>Pharmacists</vt:lpstr>
      <vt:lpstr>Physicians</vt:lpstr>
      <vt:lpstr>Main outcomes </vt:lpstr>
      <vt:lpstr>Main Barriers</vt:lpstr>
      <vt:lpstr>Discussion</vt:lpstr>
      <vt:lpstr>Recommendations</vt:lpstr>
      <vt:lpstr>Study limitations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שראל הלפרט/Sarel  Halpert</dc:creator>
  <cp:lastModifiedBy>אוריה פרס</cp:lastModifiedBy>
  <cp:revision>44</cp:revision>
  <dcterms:created xsi:type="dcterms:W3CDTF">2013-10-15T10:23:38Z</dcterms:created>
  <dcterms:modified xsi:type="dcterms:W3CDTF">2022-11-10T10:54:31Z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0x0101007B2C665C469AD34BB97307D895367559</vt:lpwstr>
  </property>
</Properties>
</file>