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4" r:id="rId2"/>
    <p:sldMasterId id="2147484090" r:id="rId3"/>
    <p:sldMasterId id="2147484898" r:id="rId4"/>
    <p:sldMasterId id="2147485005" r:id="rId5"/>
    <p:sldMasterId id="2147485051" r:id="rId6"/>
  </p:sldMasterIdLst>
  <p:notesMasterIdLst>
    <p:notesMasterId r:id="rId32"/>
  </p:notesMasterIdLst>
  <p:handoutMasterIdLst>
    <p:handoutMasterId r:id="rId33"/>
  </p:handoutMasterIdLst>
  <p:sldIdLst>
    <p:sldId id="256" r:id="rId7"/>
    <p:sldId id="368" r:id="rId8"/>
    <p:sldId id="1315" r:id="rId9"/>
    <p:sldId id="707" r:id="rId10"/>
    <p:sldId id="1332" r:id="rId11"/>
    <p:sldId id="1334" r:id="rId12"/>
    <p:sldId id="836" r:id="rId13"/>
    <p:sldId id="855" r:id="rId14"/>
    <p:sldId id="807" r:id="rId15"/>
    <p:sldId id="1340" r:id="rId16"/>
    <p:sldId id="825" r:id="rId17"/>
    <p:sldId id="1333" r:id="rId18"/>
    <p:sldId id="884" r:id="rId19"/>
    <p:sldId id="1346" r:id="rId20"/>
    <p:sldId id="1162" r:id="rId21"/>
    <p:sldId id="1244" r:id="rId22"/>
    <p:sldId id="1149" r:id="rId23"/>
    <p:sldId id="1354" r:id="rId24"/>
    <p:sldId id="1358" r:id="rId25"/>
    <p:sldId id="1359" r:id="rId26"/>
    <p:sldId id="1330" r:id="rId27"/>
    <p:sldId id="1335" r:id="rId28"/>
    <p:sldId id="1352" r:id="rId29"/>
    <p:sldId id="1285" r:id="rId30"/>
    <p:sldId id="133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F534AA0-4037-4D24-8A7A-250A428A2A22}">
          <p14:sldIdLst>
            <p14:sldId id="256"/>
            <p14:sldId id="368"/>
            <p14:sldId id="1315"/>
          </p14:sldIdLst>
        </p14:section>
        <p14:section name="SOCIOTYPE" id="{1535EC10-1DBD-4ADF-8F40-EAC7A4EBB56B}">
          <p14:sldIdLst>
            <p14:sldId id="707"/>
            <p14:sldId id="1332"/>
            <p14:sldId id="1334"/>
            <p14:sldId id="836"/>
            <p14:sldId id="855"/>
            <p14:sldId id="807"/>
            <p14:sldId id="1340"/>
          </p14:sldIdLst>
        </p14:section>
        <p14:section name="FOOD INSECURITY PATHWAY" id="{20087FF3-CBAF-4C19-ABF8-808E88053008}">
          <p14:sldIdLst>
            <p14:sldId id="825"/>
            <p14:sldId id="1333"/>
            <p14:sldId id="884"/>
            <p14:sldId id="1346"/>
            <p14:sldId id="1162"/>
            <p14:sldId id="1244"/>
            <p14:sldId id="1149"/>
            <p14:sldId id="1354"/>
            <p14:sldId id="1358"/>
          </p14:sldIdLst>
        </p14:section>
        <p14:section name="COPING STRATEGIES" id="{E1CB3315-6DBB-4F4C-8F40-B312FB243CF7}">
          <p14:sldIdLst>
            <p14:sldId id="1359"/>
            <p14:sldId id="1330"/>
          </p14:sldIdLst>
        </p14:section>
        <p14:section name="CONCLUSIONS" id="{42A6073C-2A77-4F7F-A2E3-610444DD190D}">
          <p14:sldIdLst>
            <p14:sldId id="1335"/>
            <p14:sldId id="1352"/>
            <p14:sldId id="1285"/>
            <p14:sldId id="1336"/>
          </p14:sldIdLst>
        </p14:section>
        <p14:section name="EXTRA SLIDES" id="{4FFBCD4E-7544-4A2A-A158-0B2CB74FC0E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098" autoAdjust="0"/>
    <p:restoredTop sz="86355" autoAdjust="0"/>
  </p:normalViewPr>
  <p:slideViewPr>
    <p:cSldViewPr>
      <p:cViewPr varScale="1">
        <p:scale>
          <a:sx n="64" d="100"/>
          <a:sy n="64" d="100"/>
        </p:scale>
        <p:origin x="25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80" y="5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Coping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ln w="15875"/>
            </c:spPr>
          </c:marker>
          <c:cat>
            <c:strRef>
              <c:f>Sheet1!$A$2:$A$5</c:f>
              <c:strCache>
                <c:ptCount val="4"/>
                <c:pt idx="0">
                  <c:v>0-8</c:v>
                </c:pt>
                <c:pt idx="1">
                  <c:v>9 12</c:v>
                </c:pt>
                <c:pt idx="2">
                  <c:v>13-15</c:v>
                </c:pt>
                <c:pt idx="3">
                  <c:v>16+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4.71</c:v>
                </c:pt>
                <c:pt idx="1">
                  <c:v>4.9800000000000004</c:v>
                </c:pt>
                <c:pt idx="2">
                  <c:v>5.18</c:v>
                </c:pt>
                <c:pt idx="3">
                  <c:v>5.3599999999999985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8-416B-B1C8-F7806DB7D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0-8</c:v>
                </c:pt>
                <c:pt idx="1">
                  <c:v>9 12</c:v>
                </c:pt>
                <c:pt idx="2">
                  <c:v>13-15</c:v>
                </c:pt>
                <c:pt idx="3">
                  <c:v>16+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8-416B-B1C8-F7806DB7D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0-8</c:v>
                </c:pt>
                <c:pt idx="1">
                  <c:v>9 12</c:v>
                </c:pt>
                <c:pt idx="2">
                  <c:v>13-15</c:v>
                </c:pt>
                <c:pt idx="3">
                  <c:v>16+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8-416B-B1C8-F7806DB7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0368"/>
        <c:axId val="362578896"/>
      </c:lineChart>
      <c:catAx>
        <c:axId val="182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de-CH" b="1"/>
            </a:pPr>
            <a:endParaRPr lang="en-US"/>
          </a:p>
        </c:txPr>
        <c:crossAx val="362578896"/>
        <c:crosses val="autoZero"/>
        <c:auto val="1"/>
        <c:lblAlgn val="ctr"/>
        <c:lblOffset val="100"/>
        <c:noMultiLvlLbl val="0"/>
      </c:catAx>
      <c:valAx>
        <c:axId val="36257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CH" b="1" i="0" baseline="0"/>
            </a:pPr>
            <a:endParaRPr lang="en-US"/>
          </a:p>
        </c:txPr>
        <c:crossAx val="1829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Coping</c:v>
                </c:pt>
              </c:strCache>
            </c:strRef>
          </c:tx>
          <c:spPr>
            <a:ln w="53975">
              <a:solidFill>
                <a:srgbClr val="0033CC"/>
              </a:solidFill>
            </a:ln>
          </c:spPr>
          <c:marker>
            <c:spPr>
              <a:ln w="15875"/>
            </c:spPr>
          </c:marker>
          <c:cat>
            <c:strRef>
              <c:f>Sheet1!$A$2:$A$5</c:f>
              <c:strCache>
                <c:ptCount val="3"/>
                <c:pt idx="0">
                  <c:v>Better</c:v>
                </c:pt>
                <c:pt idx="1">
                  <c:v>Same</c:v>
                </c:pt>
                <c:pt idx="2">
                  <c:v>Worse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5.3599999999999985</c:v>
                </c:pt>
                <c:pt idx="1">
                  <c:v>5.22</c:v>
                </c:pt>
                <c:pt idx="2">
                  <c:v>4.51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E-4AD1-9524-7D7D350C7E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dPt>
            <c:idx val="1"/>
            <c:bubble3D val="0"/>
            <c:spPr>
              <a:ln w="50800">
                <a:solidFill>
                  <a:srgbClr val="00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C0E-4AD1-9524-7D7D350C7EEC}"/>
              </c:ext>
            </c:extLst>
          </c:dPt>
          <c:dPt>
            <c:idx val="2"/>
            <c:bubble3D val="0"/>
            <c:spPr>
              <a:ln w="50800">
                <a:solidFill>
                  <a:srgbClr val="00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C0E-4AD1-9524-7D7D350C7EEC}"/>
              </c:ext>
            </c:extLst>
          </c:dPt>
          <c:cat>
            <c:strRef>
              <c:f>Sheet1!$A$2:$A$5</c:f>
              <c:strCache>
                <c:ptCount val="3"/>
                <c:pt idx="0">
                  <c:v>Better</c:v>
                </c:pt>
                <c:pt idx="1">
                  <c:v>Same</c:v>
                </c:pt>
                <c:pt idx="2">
                  <c:v>Worse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5.3199999999999985</c:v>
                </c:pt>
                <c:pt idx="1">
                  <c:v>4.78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0E-4AD1-9524-7D7D350C7E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Better</c:v>
                </c:pt>
                <c:pt idx="1">
                  <c:v>Same</c:v>
                </c:pt>
                <c:pt idx="2">
                  <c:v>Worse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0E-4AD1-9524-7D7D350C7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60960"/>
        <c:axId val="363143272"/>
      </c:lineChart>
      <c:catAx>
        <c:axId val="1826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de-CH" b="1"/>
            </a:pPr>
            <a:endParaRPr lang="en-US"/>
          </a:p>
        </c:txPr>
        <c:crossAx val="363143272"/>
        <c:crosses val="autoZero"/>
        <c:auto val="1"/>
        <c:lblAlgn val="ctr"/>
        <c:lblOffset val="100"/>
        <c:noMultiLvlLbl val="0"/>
      </c:catAx>
      <c:valAx>
        <c:axId val="363143272"/>
        <c:scaling>
          <c:orientation val="minMax"/>
          <c:min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CH" b="1" i="0" baseline="0"/>
            </a:pPr>
            <a:endParaRPr lang="en-US"/>
          </a:p>
        </c:txPr>
        <c:crossAx val="1826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גיליון1!$A$2:$A$8</c:f>
              <c:strCache>
                <c:ptCount val="7"/>
                <c:pt idx="0">
                  <c:v>General Jewish Population</c:v>
                </c:pt>
                <c:pt idx="1">
                  <c:v>Arabs</c:v>
                </c:pt>
                <c:pt idx="2">
                  <c:v>Haredim</c:v>
                </c:pt>
                <c:pt idx="3">
                  <c:v>Adults</c:v>
                </c:pt>
                <c:pt idx="4">
                  <c:v>Children</c:v>
                </c:pt>
                <c:pt idx="5">
                  <c:v>Elderly</c:v>
                </c:pt>
                <c:pt idx="6">
                  <c:v>Families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13.2</c:v>
                </c:pt>
                <c:pt idx="1">
                  <c:v>43.3</c:v>
                </c:pt>
                <c:pt idx="2">
                  <c:v>22.6</c:v>
                </c:pt>
                <c:pt idx="3">
                  <c:v>18.600000000000001</c:v>
                </c:pt>
                <c:pt idx="4">
                  <c:v>26.3</c:v>
                </c:pt>
                <c:pt idx="5">
                  <c:v>13</c:v>
                </c:pt>
                <c:pt idx="6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C-40F0-810B-AF000D3F6690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גיליון1!$A$2:$A$8</c:f>
              <c:strCache>
                <c:ptCount val="7"/>
                <c:pt idx="0">
                  <c:v>General Jewish Population</c:v>
                </c:pt>
                <c:pt idx="1">
                  <c:v>Arabs</c:v>
                </c:pt>
                <c:pt idx="2">
                  <c:v>Haredim</c:v>
                </c:pt>
                <c:pt idx="3">
                  <c:v>Adults</c:v>
                </c:pt>
                <c:pt idx="4">
                  <c:v>Children</c:v>
                </c:pt>
                <c:pt idx="5">
                  <c:v>Elderly</c:v>
                </c:pt>
                <c:pt idx="6">
                  <c:v>Families</c:v>
                </c:pt>
              </c:strCache>
            </c:strRef>
          </c:cat>
          <c:val>
            <c:numRef>
              <c:f>גיליון1!$C$2:$C$8</c:f>
              <c:numCache>
                <c:formatCode>General</c:formatCode>
                <c:ptCount val="7"/>
                <c:pt idx="0">
                  <c:v>10.7</c:v>
                </c:pt>
                <c:pt idx="1">
                  <c:v>42.4</c:v>
                </c:pt>
                <c:pt idx="2">
                  <c:v>15.8</c:v>
                </c:pt>
                <c:pt idx="3">
                  <c:v>17.5</c:v>
                </c:pt>
                <c:pt idx="4">
                  <c:v>21.1</c:v>
                </c:pt>
                <c:pt idx="5">
                  <c:v>11.9</c:v>
                </c:pt>
                <c:pt idx="6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C-40F0-810B-AF000D3F6690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גיליון1!$A$2:$A$8</c:f>
              <c:strCache>
                <c:ptCount val="7"/>
                <c:pt idx="0">
                  <c:v>General Jewish Population</c:v>
                </c:pt>
                <c:pt idx="1">
                  <c:v>Arabs</c:v>
                </c:pt>
                <c:pt idx="2">
                  <c:v>Haredim</c:v>
                </c:pt>
                <c:pt idx="3">
                  <c:v>Adults</c:v>
                </c:pt>
                <c:pt idx="4">
                  <c:v>Children</c:v>
                </c:pt>
                <c:pt idx="5">
                  <c:v>Elderly</c:v>
                </c:pt>
                <c:pt idx="6">
                  <c:v>Families</c:v>
                </c:pt>
              </c:strCache>
            </c:strRef>
          </c:cat>
          <c:val>
            <c:numRef>
              <c:f>גיליון1!$D$2:$D$8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23C-40F0-810B-AF000D3F6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865248"/>
        <c:axId val="465865576"/>
      </c:barChart>
      <c:catAx>
        <c:axId val="4658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65576"/>
        <c:crosses val="autoZero"/>
        <c:auto val="1"/>
        <c:lblAlgn val="ctr"/>
        <c:lblOffset val="100"/>
        <c:noMultiLvlLbl val="0"/>
      </c:catAx>
      <c:valAx>
        <c:axId val="46586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6524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65726333099000045"/>
          <c:y val="0.10026550440763883"/>
          <c:w val="0.22392094922854541"/>
          <c:h val="8.2051212038413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 b="1" i="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7C93-4616-405E-9C78-3C00A3422F4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5F246-5271-4215-BFBE-B1B75B9A8BA7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3600" b="1" dirty="0">
              <a:solidFill>
                <a:srgbClr val="FF0000"/>
              </a:solidFill>
            </a:rPr>
            <a:t>FOOD SECURITY</a:t>
          </a:r>
        </a:p>
      </dgm:t>
    </dgm:pt>
    <dgm:pt modelId="{A9207B77-65B2-426F-B272-B7B2B1DE07A8}" type="parTrans" cxnId="{8688F9A8-E9D7-41E8-98D0-D0E555FD08CB}">
      <dgm:prSet/>
      <dgm:spPr/>
      <dgm:t>
        <a:bodyPr/>
        <a:lstStyle/>
        <a:p>
          <a:pPr rtl="0"/>
          <a:endParaRPr lang="en-US"/>
        </a:p>
      </dgm:t>
    </dgm:pt>
    <dgm:pt modelId="{57E61A4A-340D-4440-89D5-4ADEB96D1990}" type="sibTrans" cxnId="{8688F9A8-E9D7-41E8-98D0-D0E555FD08CB}">
      <dgm:prSet/>
      <dgm:spPr/>
      <dgm:t>
        <a:bodyPr/>
        <a:lstStyle/>
        <a:p>
          <a:pPr rtl="0"/>
          <a:endParaRPr lang="en-US"/>
        </a:p>
      </dgm:t>
    </dgm:pt>
    <dgm:pt modelId="{706372FD-79CD-493C-87D2-11CDA015866D}">
      <dgm:prSet phldrT="[Text]" custT="1"/>
      <dgm:spPr>
        <a:solidFill>
          <a:srgbClr val="C00000"/>
        </a:solidFill>
      </dgm:spPr>
      <dgm:t>
        <a:bodyPr/>
        <a:lstStyle/>
        <a:p>
          <a:pPr rtl="0"/>
          <a:r>
            <a:rPr lang="en-US" sz="3200" b="1" dirty="0"/>
            <a:t>Sustain-ability</a:t>
          </a:r>
        </a:p>
      </dgm:t>
    </dgm:pt>
    <dgm:pt modelId="{B7BA9F27-4139-425D-999A-B339B59E337A}" type="parTrans" cxnId="{1E6E5C17-1BB5-41D3-A358-342CDE7B98DA}">
      <dgm:prSet/>
      <dgm:spPr/>
      <dgm:t>
        <a:bodyPr/>
        <a:lstStyle/>
        <a:p>
          <a:pPr rtl="0"/>
          <a:endParaRPr lang="en-US"/>
        </a:p>
      </dgm:t>
    </dgm:pt>
    <dgm:pt modelId="{92CDE2FB-D14B-4CD6-821A-3CC9ACBECF35}" type="sibTrans" cxnId="{1E6E5C17-1BB5-41D3-A358-342CDE7B98DA}">
      <dgm:prSet/>
      <dgm:spPr/>
      <dgm:t>
        <a:bodyPr/>
        <a:lstStyle/>
        <a:p>
          <a:pPr rtl="0"/>
          <a:endParaRPr lang="en-US"/>
        </a:p>
      </dgm:t>
    </dgm:pt>
    <dgm:pt modelId="{72F8F771-14F3-43C3-80E2-F64338780CFF}">
      <dgm:prSet phldrT="[Text]"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b="1" dirty="0"/>
            <a:t>Environ-</a:t>
          </a:r>
          <a:r>
            <a:rPr lang="en-US" sz="3200" b="1" dirty="0" err="1"/>
            <a:t>ment</a:t>
          </a:r>
          <a:endParaRPr lang="en-US" sz="3200" b="1" dirty="0"/>
        </a:p>
      </dgm:t>
    </dgm:pt>
    <dgm:pt modelId="{E9A52CC8-1E99-4D5E-9268-753D8E77540C}" type="parTrans" cxnId="{1BABED0C-518C-4508-96E7-FB7B05B136F8}">
      <dgm:prSet/>
      <dgm:spPr/>
      <dgm:t>
        <a:bodyPr/>
        <a:lstStyle/>
        <a:p>
          <a:pPr rtl="0"/>
          <a:endParaRPr lang="en-US"/>
        </a:p>
      </dgm:t>
    </dgm:pt>
    <dgm:pt modelId="{32BBC1EF-022E-4746-BA02-CC5894B3647B}" type="sibTrans" cxnId="{1BABED0C-518C-4508-96E7-FB7B05B136F8}">
      <dgm:prSet/>
      <dgm:spPr/>
      <dgm:t>
        <a:bodyPr/>
        <a:lstStyle/>
        <a:p>
          <a:pPr rtl="0"/>
          <a:endParaRPr lang="en-US"/>
        </a:p>
      </dgm:t>
    </dgm:pt>
    <dgm:pt modelId="{2B0499D0-27F5-4A94-B983-3575D3949B0A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sz="3200" b="1" dirty="0"/>
            <a:t>Geo-Politics</a:t>
          </a:r>
        </a:p>
      </dgm:t>
    </dgm:pt>
    <dgm:pt modelId="{F25990F8-0D42-407C-966E-A8015BBF8920}" type="parTrans" cxnId="{3A3C274E-9740-4FB1-AF8A-B8289083B484}">
      <dgm:prSet/>
      <dgm:spPr/>
      <dgm:t>
        <a:bodyPr/>
        <a:lstStyle/>
        <a:p>
          <a:pPr rtl="0"/>
          <a:endParaRPr lang="en-US"/>
        </a:p>
      </dgm:t>
    </dgm:pt>
    <dgm:pt modelId="{85A1498A-205F-4213-8207-7B5D14DC21A9}" type="sibTrans" cxnId="{3A3C274E-9740-4FB1-AF8A-B8289083B484}">
      <dgm:prSet/>
      <dgm:spPr/>
      <dgm:t>
        <a:bodyPr/>
        <a:lstStyle/>
        <a:p>
          <a:pPr rtl="0"/>
          <a:endParaRPr lang="en-US"/>
        </a:p>
      </dgm:t>
    </dgm:pt>
    <dgm:pt modelId="{5BF484AD-91B2-48BD-8755-2EF2304EFFAD}">
      <dgm:prSet phldrT="[Text]" custT="1"/>
      <dgm:spPr>
        <a:solidFill>
          <a:srgbClr val="FF0000"/>
        </a:solidFill>
      </dgm:spPr>
      <dgm:t>
        <a:bodyPr/>
        <a:lstStyle/>
        <a:p>
          <a:pPr rtl="0"/>
          <a:r>
            <a:rPr lang="en-US" sz="4000" b="1" dirty="0"/>
            <a:t>Policy</a:t>
          </a:r>
        </a:p>
      </dgm:t>
    </dgm:pt>
    <dgm:pt modelId="{F9170A89-4339-425A-8C68-DED43C2C5DFF}" type="parTrans" cxnId="{B48D1204-3ECF-45C6-80DB-D5F7DB23958B}">
      <dgm:prSet/>
      <dgm:spPr/>
      <dgm:t>
        <a:bodyPr/>
        <a:lstStyle/>
        <a:p>
          <a:pPr rtl="0"/>
          <a:endParaRPr lang="en-US"/>
        </a:p>
      </dgm:t>
    </dgm:pt>
    <dgm:pt modelId="{23338F82-380D-4BC7-8F38-73E8BDC8FB07}" type="sibTrans" cxnId="{B48D1204-3ECF-45C6-80DB-D5F7DB23958B}">
      <dgm:prSet/>
      <dgm:spPr/>
      <dgm:t>
        <a:bodyPr/>
        <a:lstStyle/>
        <a:p>
          <a:pPr rtl="0"/>
          <a:endParaRPr lang="en-US"/>
        </a:p>
      </dgm:t>
    </dgm:pt>
    <dgm:pt modelId="{B14CD847-AA59-4BEE-8B49-FC97B9A44FA5}">
      <dgm:prSet phldrT="[Text]" custT="1"/>
      <dgm:spPr/>
      <dgm:t>
        <a:bodyPr/>
        <a:lstStyle/>
        <a:p>
          <a:pPr rtl="0"/>
          <a:r>
            <a:rPr lang="en-US" sz="2600" b="1" dirty="0"/>
            <a:t>Health &amp; Nutrition</a:t>
          </a:r>
        </a:p>
      </dgm:t>
    </dgm:pt>
    <dgm:pt modelId="{1D72C1DE-A72C-4C8E-839F-A3040A656D57}" type="parTrans" cxnId="{BB1969D0-2E09-4434-835C-BAB9CC151300}">
      <dgm:prSet/>
      <dgm:spPr/>
      <dgm:t>
        <a:bodyPr/>
        <a:lstStyle/>
        <a:p>
          <a:pPr rtl="0"/>
          <a:endParaRPr lang="en-US"/>
        </a:p>
      </dgm:t>
    </dgm:pt>
    <dgm:pt modelId="{16CF7B31-F015-4904-B77C-5B18754CDD7C}" type="sibTrans" cxnId="{BB1969D0-2E09-4434-835C-BAB9CC151300}">
      <dgm:prSet/>
      <dgm:spPr/>
      <dgm:t>
        <a:bodyPr/>
        <a:lstStyle/>
        <a:p>
          <a:pPr rtl="0"/>
          <a:endParaRPr lang="en-US"/>
        </a:p>
      </dgm:t>
    </dgm:pt>
    <dgm:pt modelId="{84515829-10DF-472C-A348-28CA80481A86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/>
            <a:t>Socio-Cult-Econ</a:t>
          </a:r>
        </a:p>
      </dgm:t>
    </dgm:pt>
    <dgm:pt modelId="{BE17D436-4B2F-40E0-8BF6-FDB090DE7E24}" type="parTrans" cxnId="{48CD2691-3F8E-426D-AAB3-E1DC4DEC19ED}">
      <dgm:prSet/>
      <dgm:spPr/>
      <dgm:t>
        <a:bodyPr/>
        <a:lstStyle/>
        <a:p>
          <a:pPr rtl="0"/>
          <a:endParaRPr lang="en-US"/>
        </a:p>
      </dgm:t>
    </dgm:pt>
    <dgm:pt modelId="{AEFC6F34-C6D3-49A6-B4FA-D8F87FCD15CC}" type="sibTrans" cxnId="{48CD2691-3F8E-426D-AAB3-E1DC4DEC19ED}">
      <dgm:prSet/>
      <dgm:spPr/>
      <dgm:t>
        <a:bodyPr/>
        <a:lstStyle/>
        <a:p>
          <a:pPr rtl="0"/>
          <a:endParaRPr lang="en-US"/>
        </a:p>
      </dgm:t>
    </dgm:pt>
    <dgm:pt modelId="{3D92CFC3-5F87-453D-ABCC-EF9211A64E7E}" type="pres">
      <dgm:prSet presAssocID="{CF4C7C93-4616-405E-9C78-3C00A3422F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5C5AC0A-7B38-4AB3-B38A-457436ED7867}" type="pres">
      <dgm:prSet presAssocID="{03C5F246-5271-4215-BFBE-B1B75B9A8BA7}" presName="Parent" presStyleLbl="node0" presStyleIdx="0" presStyleCnt="1" custScaleX="121592" custScaleY="126732" custLinFactNeighborX="-366" custLinFactNeighborY="5283">
        <dgm:presLayoutVars>
          <dgm:chMax val="6"/>
          <dgm:chPref val="6"/>
        </dgm:presLayoutVars>
      </dgm:prSet>
      <dgm:spPr/>
    </dgm:pt>
    <dgm:pt modelId="{A9033CB4-2244-47F9-A618-96BB1EAC159C}" type="pres">
      <dgm:prSet presAssocID="{706372FD-79CD-493C-87D2-11CDA015866D}" presName="Accent1" presStyleCnt="0"/>
      <dgm:spPr/>
    </dgm:pt>
    <dgm:pt modelId="{F952FF5A-3781-47F7-8F35-C5A93FB9B796}" type="pres">
      <dgm:prSet presAssocID="{706372FD-79CD-493C-87D2-11CDA015866D}" presName="Accent" presStyleLbl="bgShp" presStyleIdx="0" presStyleCnt="6"/>
      <dgm:spPr/>
    </dgm:pt>
    <dgm:pt modelId="{D49915CB-7B29-43C1-9E1F-C53DF5A2F7CB}" type="pres">
      <dgm:prSet presAssocID="{706372FD-79CD-493C-87D2-11CDA015866D}" presName="Child1" presStyleLbl="node1" presStyleIdx="0" presStyleCnt="6" custLinFactNeighborX="3493">
        <dgm:presLayoutVars>
          <dgm:chMax val="0"/>
          <dgm:chPref val="0"/>
          <dgm:bulletEnabled val="1"/>
        </dgm:presLayoutVars>
      </dgm:prSet>
      <dgm:spPr/>
    </dgm:pt>
    <dgm:pt modelId="{AFAAFAC5-E6F3-4F7A-A06A-E4FB8BA68210}" type="pres">
      <dgm:prSet presAssocID="{72F8F771-14F3-43C3-80E2-F64338780CFF}" presName="Accent2" presStyleCnt="0"/>
      <dgm:spPr/>
    </dgm:pt>
    <dgm:pt modelId="{10A77A56-118E-418E-B170-22D3A399B7FB}" type="pres">
      <dgm:prSet presAssocID="{72F8F771-14F3-43C3-80E2-F64338780CFF}" presName="Accent" presStyleLbl="bgShp" presStyleIdx="1" presStyleCnt="6"/>
      <dgm:spPr/>
    </dgm:pt>
    <dgm:pt modelId="{6F9D0086-4FBD-47FF-8620-E440C44B1318}" type="pres">
      <dgm:prSet presAssocID="{72F8F771-14F3-43C3-80E2-F64338780CFF}" presName="Child2" presStyleLbl="node1" presStyleIdx="1" presStyleCnt="6" custLinFactX="-85114" custLinFactNeighborX="-100000" custLinFactNeighborY="-1075">
        <dgm:presLayoutVars>
          <dgm:chMax val="0"/>
          <dgm:chPref val="0"/>
          <dgm:bulletEnabled val="1"/>
        </dgm:presLayoutVars>
      </dgm:prSet>
      <dgm:spPr/>
    </dgm:pt>
    <dgm:pt modelId="{3B3522A2-1A66-4532-BA71-3825E60FF9B8}" type="pres">
      <dgm:prSet presAssocID="{2B0499D0-27F5-4A94-B983-3575D3949B0A}" presName="Accent3" presStyleCnt="0"/>
      <dgm:spPr/>
    </dgm:pt>
    <dgm:pt modelId="{2B3CF559-78CB-4193-A75A-2148C4F5AA78}" type="pres">
      <dgm:prSet presAssocID="{2B0499D0-27F5-4A94-B983-3575D3949B0A}" presName="Accent" presStyleLbl="bgShp" presStyleIdx="2" presStyleCnt="6"/>
      <dgm:spPr/>
    </dgm:pt>
    <dgm:pt modelId="{DED2E045-6869-4E0F-81E2-0C368E9CF49B}" type="pres">
      <dgm:prSet presAssocID="{2B0499D0-27F5-4A94-B983-3575D3949B0A}" presName="Child3" presStyleLbl="node1" presStyleIdx="2" presStyleCnt="6" custLinFactNeighborX="5710" custLinFactNeighborY="1479">
        <dgm:presLayoutVars>
          <dgm:chMax val="0"/>
          <dgm:chPref val="0"/>
          <dgm:bulletEnabled val="1"/>
        </dgm:presLayoutVars>
      </dgm:prSet>
      <dgm:spPr/>
    </dgm:pt>
    <dgm:pt modelId="{82F6734B-7713-4D1A-9DAA-A2AE3F9A8428}" type="pres">
      <dgm:prSet presAssocID="{5BF484AD-91B2-48BD-8755-2EF2304EFFAD}" presName="Accent4" presStyleCnt="0"/>
      <dgm:spPr/>
    </dgm:pt>
    <dgm:pt modelId="{E24A3609-CBF1-4027-A4E1-9FE04064A131}" type="pres">
      <dgm:prSet presAssocID="{5BF484AD-91B2-48BD-8755-2EF2304EFFAD}" presName="Accent" presStyleLbl="bgShp" presStyleIdx="3" presStyleCnt="6"/>
      <dgm:spPr/>
    </dgm:pt>
    <dgm:pt modelId="{EE491800-239C-4036-B427-0E6999F86F50}" type="pres">
      <dgm:prSet presAssocID="{5BF484AD-91B2-48BD-8755-2EF2304EFFAD}" presName="Child4" presStyleLbl="node1" presStyleIdx="3" presStyleCnt="6" custLinFactNeighborX="2006" custLinFactNeighborY="2570">
        <dgm:presLayoutVars>
          <dgm:chMax val="0"/>
          <dgm:chPref val="0"/>
          <dgm:bulletEnabled val="1"/>
        </dgm:presLayoutVars>
      </dgm:prSet>
      <dgm:spPr/>
    </dgm:pt>
    <dgm:pt modelId="{FC2BF2A6-1F7D-47D1-9AF4-859B698071DA}" type="pres">
      <dgm:prSet presAssocID="{B14CD847-AA59-4BEE-8B49-FC97B9A44FA5}" presName="Accent5" presStyleCnt="0"/>
      <dgm:spPr/>
    </dgm:pt>
    <dgm:pt modelId="{F69DC7B1-7B2F-4ADB-8B66-ABE4F84D3FDA}" type="pres">
      <dgm:prSet presAssocID="{B14CD847-AA59-4BEE-8B49-FC97B9A44FA5}" presName="Accent" presStyleLbl="bgShp" presStyleIdx="4" presStyleCnt="6"/>
      <dgm:spPr/>
    </dgm:pt>
    <dgm:pt modelId="{6FDB1888-E48A-4DF0-BD81-7FBC414515F9}" type="pres">
      <dgm:prSet presAssocID="{B14CD847-AA59-4BEE-8B49-FC97B9A44FA5}" presName="Child5" presStyleLbl="node1" presStyleIdx="4" presStyleCnt="6" custLinFactNeighborX="-7022" custLinFactNeighborY="3571">
        <dgm:presLayoutVars>
          <dgm:chMax val="0"/>
          <dgm:chPref val="0"/>
          <dgm:bulletEnabled val="1"/>
        </dgm:presLayoutVars>
      </dgm:prSet>
      <dgm:spPr/>
    </dgm:pt>
    <dgm:pt modelId="{F7A4B7AE-647A-4053-ADA1-19EAAE20FF2F}" type="pres">
      <dgm:prSet presAssocID="{84515829-10DF-472C-A348-28CA80481A86}" presName="Accent6" presStyleCnt="0"/>
      <dgm:spPr/>
    </dgm:pt>
    <dgm:pt modelId="{CEFFED08-7DD1-45DD-9736-E0BC3DB5E070}" type="pres">
      <dgm:prSet presAssocID="{84515829-10DF-472C-A348-28CA80481A86}" presName="Accent" presStyleLbl="bgShp" presStyleIdx="5" presStyleCnt="6"/>
      <dgm:spPr/>
    </dgm:pt>
    <dgm:pt modelId="{F3CBBFD0-1E0B-42EE-ABBB-E9503A2DD6B3}" type="pres">
      <dgm:prSet presAssocID="{84515829-10DF-472C-A348-28CA80481A86}" presName="Child6" presStyleLbl="node1" presStyleIdx="5" presStyleCnt="6" custLinFactX="82385" custLinFactNeighborX="100000" custLinFactNeighborY="3595">
        <dgm:presLayoutVars>
          <dgm:chMax val="0"/>
          <dgm:chPref val="0"/>
          <dgm:bulletEnabled val="1"/>
        </dgm:presLayoutVars>
      </dgm:prSet>
      <dgm:spPr/>
    </dgm:pt>
  </dgm:ptLst>
  <dgm:cxnLst>
    <dgm:cxn modelId="{B48D1204-3ECF-45C6-80DB-D5F7DB23958B}" srcId="{03C5F246-5271-4215-BFBE-B1B75B9A8BA7}" destId="{5BF484AD-91B2-48BD-8755-2EF2304EFFAD}" srcOrd="3" destOrd="0" parTransId="{F9170A89-4339-425A-8C68-DED43C2C5DFF}" sibTransId="{23338F82-380D-4BC7-8F38-73E8BDC8FB07}"/>
    <dgm:cxn modelId="{1BABED0C-518C-4508-96E7-FB7B05B136F8}" srcId="{03C5F246-5271-4215-BFBE-B1B75B9A8BA7}" destId="{72F8F771-14F3-43C3-80E2-F64338780CFF}" srcOrd="1" destOrd="0" parTransId="{E9A52CC8-1E99-4D5E-9268-753D8E77540C}" sibTransId="{32BBC1EF-022E-4746-BA02-CC5894B3647B}"/>
    <dgm:cxn modelId="{1E6E5C17-1BB5-41D3-A358-342CDE7B98DA}" srcId="{03C5F246-5271-4215-BFBE-B1B75B9A8BA7}" destId="{706372FD-79CD-493C-87D2-11CDA015866D}" srcOrd="0" destOrd="0" parTransId="{B7BA9F27-4139-425D-999A-B339B59E337A}" sibTransId="{92CDE2FB-D14B-4CD6-821A-3CC9ACBECF35}"/>
    <dgm:cxn modelId="{16F84A1C-FB07-4400-B1D2-BD7ED3E52634}" type="presOf" srcId="{72F8F771-14F3-43C3-80E2-F64338780CFF}" destId="{6F9D0086-4FBD-47FF-8620-E440C44B1318}" srcOrd="0" destOrd="0" presId="urn:microsoft.com/office/officeart/2011/layout/HexagonRadial"/>
    <dgm:cxn modelId="{41E81931-951B-49F9-9A52-6C4158EC8589}" type="presOf" srcId="{2B0499D0-27F5-4A94-B983-3575D3949B0A}" destId="{DED2E045-6869-4E0F-81E2-0C368E9CF49B}" srcOrd="0" destOrd="0" presId="urn:microsoft.com/office/officeart/2011/layout/HexagonRadial"/>
    <dgm:cxn modelId="{6C71536C-E46A-4AA1-99E4-4758619E3CF7}" type="presOf" srcId="{84515829-10DF-472C-A348-28CA80481A86}" destId="{F3CBBFD0-1E0B-42EE-ABBB-E9503A2DD6B3}" srcOrd="0" destOrd="0" presId="urn:microsoft.com/office/officeart/2011/layout/HexagonRadial"/>
    <dgm:cxn modelId="{3A3C274E-9740-4FB1-AF8A-B8289083B484}" srcId="{03C5F246-5271-4215-BFBE-B1B75B9A8BA7}" destId="{2B0499D0-27F5-4A94-B983-3575D3949B0A}" srcOrd="2" destOrd="0" parTransId="{F25990F8-0D42-407C-966E-A8015BBF8920}" sibTransId="{85A1498A-205F-4213-8207-7B5D14DC21A9}"/>
    <dgm:cxn modelId="{48CD2691-3F8E-426D-AAB3-E1DC4DEC19ED}" srcId="{03C5F246-5271-4215-BFBE-B1B75B9A8BA7}" destId="{84515829-10DF-472C-A348-28CA80481A86}" srcOrd="5" destOrd="0" parTransId="{BE17D436-4B2F-40E0-8BF6-FDB090DE7E24}" sibTransId="{AEFC6F34-C6D3-49A6-B4FA-D8F87FCD15CC}"/>
    <dgm:cxn modelId="{4A673E93-774B-4A53-8384-1B3914D6F2F2}" type="presOf" srcId="{B14CD847-AA59-4BEE-8B49-FC97B9A44FA5}" destId="{6FDB1888-E48A-4DF0-BD81-7FBC414515F9}" srcOrd="0" destOrd="0" presId="urn:microsoft.com/office/officeart/2011/layout/HexagonRadial"/>
    <dgm:cxn modelId="{17A6C3A8-47AB-4839-A829-5C592A548ADC}" type="presOf" srcId="{5BF484AD-91B2-48BD-8755-2EF2304EFFAD}" destId="{EE491800-239C-4036-B427-0E6999F86F50}" srcOrd="0" destOrd="0" presId="urn:microsoft.com/office/officeart/2011/layout/HexagonRadial"/>
    <dgm:cxn modelId="{8688F9A8-E9D7-41E8-98D0-D0E555FD08CB}" srcId="{CF4C7C93-4616-405E-9C78-3C00A3422F44}" destId="{03C5F246-5271-4215-BFBE-B1B75B9A8BA7}" srcOrd="0" destOrd="0" parTransId="{A9207B77-65B2-426F-B272-B7B2B1DE07A8}" sibTransId="{57E61A4A-340D-4440-89D5-4ADEB96D1990}"/>
    <dgm:cxn modelId="{5D6803CA-BF48-462B-B4BD-A0960B763645}" type="presOf" srcId="{706372FD-79CD-493C-87D2-11CDA015866D}" destId="{D49915CB-7B29-43C1-9E1F-C53DF5A2F7CB}" srcOrd="0" destOrd="0" presId="urn:microsoft.com/office/officeart/2011/layout/HexagonRadial"/>
    <dgm:cxn modelId="{BB1969D0-2E09-4434-835C-BAB9CC151300}" srcId="{03C5F246-5271-4215-BFBE-B1B75B9A8BA7}" destId="{B14CD847-AA59-4BEE-8B49-FC97B9A44FA5}" srcOrd="4" destOrd="0" parTransId="{1D72C1DE-A72C-4C8E-839F-A3040A656D57}" sibTransId="{16CF7B31-F015-4904-B77C-5B18754CDD7C}"/>
    <dgm:cxn modelId="{244191D0-638F-4BCA-87E7-B13945BEC828}" type="presOf" srcId="{CF4C7C93-4616-405E-9C78-3C00A3422F44}" destId="{3D92CFC3-5F87-453D-ABCC-EF9211A64E7E}" srcOrd="0" destOrd="0" presId="urn:microsoft.com/office/officeart/2011/layout/HexagonRadial"/>
    <dgm:cxn modelId="{9AFC92F0-7469-43C0-B580-3EBA3D63EFFD}" type="presOf" srcId="{03C5F246-5271-4215-BFBE-B1B75B9A8BA7}" destId="{45C5AC0A-7B38-4AB3-B38A-457436ED7867}" srcOrd="0" destOrd="0" presId="urn:microsoft.com/office/officeart/2011/layout/HexagonRadial"/>
    <dgm:cxn modelId="{66E6F6BE-36D6-48A8-ACD2-4647BAA3D225}" type="presParOf" srcId="{3D92CFC3-5F87-453D-ABCC-EF9211A64E7E}" destId="{45C5AC0A-7B38-4AB3-B38A-457436ED7867}" srcOrd="0" destOrd="0" presId="urn:microsoft.com/office/officeart/2011/layout/HexagonRadial"/>
    <dgm:cxn modelId="{3247A392-87F2-4E7B-8216-21A80B2D0140}" type="presParOf" srcId="{3D92CFC3-5F87-453D-ABCC-EF9211A64E7E}" destId="{A9033CB4-2244-47F9-A618-96BB1EAC159C}" srcOrd="1" destOrd="0" presId="urn:microsoft.com/office/officeart/2011/layout/HexagonRadial"/>
    <dgm:cxn modelId="{C3B0A993-B04B-4D95-A462-7EDEB85BA7A7}" type="presParOf" srcId="{A9033CB4-2244-47F9-A618-96BB1EAC159C}" destId="{F952FF5A-3781-47F7-8F35-C5A93FB9B796}" srcOrd="0" destOrd="0" presId="urn:microsoft.com/office/officeart/2011/layout/HexagonRadial"/>
    <dgm:cxn modelId="{843BD498-E9E7-4A18-8409-686D7A2494E3}" type="presParOf" srcId="{3D92CFC3-5F87-453D-ABCC-EF9211A64E7E}" destId="{D49915CB-7B29-43C1-9E1F-C53DF5A2F7CB}" srcOrd="2" destOrd="0" presId="urn:microsoft.com/office/officeart/2011/layout/HexagonRadial"/>
    <dgm:cxn modelId="{359B02C4-B29C-4EF6-BE7B-4988A3C99A63}" type="presParOf" srcId="{3D92CFC3-5F87-453D-ABCC-EF9211A64E7E}" destId="{AFAAFAC5-E6F3-4F7A-A06A-E4FB8BA68210}" srcOrd="3" destOrd="0" presId="urn:microsoft.com/office/officeart/2011/layout/HexagonRadial"/>
    <dgm:cxn modelId="{6EF740F2-67F5-4EF6-B7A4-78BFB11691D5}" type="presParOf" srcId="{AFAAFAC5-E6F3-4F7A-A06A-E4FB8BA68210}" destId="{10A77A56-118E-418E-B170-22D3A399B7FB}" srcOrd="0" destOrd="0" presId="urn:microsoft.com/office/officeart/2011/layout/HexagonRadial"/>
    <dgm:cxn modelId="{69D16C9B-0BDB-45FB-BC44-B6EEAA113B29}" type="presParOf" srcId="{3D92CFC3-5F87-453D-ABCC-EF9211A64E7E}" destId="{6F9D0086-4FBD-47FF-8620-E440C44B1318}" srcOrd="4" destOrd="0" presId="urn:microsoft.com/office/officeart/2011/layout/HexagonRadial"/>
    <dgm:cxn modelId="{BF5E3B9C-5F7A-462A-819A-ECCDEBB30666}" type="presParOf" srcId="{3D92CFC3-5F87-453D-ABCC-EF9211A64E7E}" destId="{3B3522A2-1A66-4532-BA71-3825E60FF9B8}" srcOrd="5" destOrd="0" presId="urn:microsoft.com/office/officeart/2011/layout/HexagonRadial"/>
    <dgm:cxn modelId="{DA6A7223-2E4F-4012-8B52-1DF70E2959EB}" type="presParOf" srcId="{3B3522A2-1A66-4532-BA71-3825E60FF9B8}" destId="{2B3CF559-78CB-4193-A75A-2148C4F5AA78}" srcOrd="0" destOrd="0" presId="urn:microsoft.com/office/officeart/2011/layout/HexagonRadial"/>
    <dgm:cxn modelId="{70DF819A-9CA8-4A29-8C89-CDE47649F855}" type="presParOf" srcId="{3D92CFC3-5F87-453D-ABCC-EF9211A64E7E}" destId="{DED2E045-6869-4E0F-81E2-0C368E9CF49B}" srcOrd="6" destOrd="0" presId="urn:microsoft.com/office/officeart/2011/layout/HexagonRadial"/>
    <dgm:cxn modelId="{77125FF6-9598-4B1A-B34B-65288E0C3E15}" type="presParOf" srcId="{3D92CFC3-5F87-453D-ABCC-EF9211A64E7E}" destId="{82F6734B-7713-4D1A-9DAA-A2AE3F9A8428}" srcOrd="7" destOrd="0" presId="urn:microsoft.com/office/officeart/2011/layout/HexagonRadial"/>
    <dgm:cxn modelId="{86282039-1802-454E-AF60-F0DE602FB296}" type="presParOf" srcId="{82F6734B-7713-4D1A-9DAA-A2AE3F9A8428}" destId="{E24A3609-CBF1-4027-A4E1-9FE04064A131}" srcOrd="0" destOrd="0" presId="urn:microsoft.com/office/officeart/2011/layout/HexagonRadial"/>
    <dgm:cxn modelId="{23FB6F44-C5B7-4C24-B3EA-108DD85AC054}" type="presParOf" srcId="{3D92CFC3-5F87-453D-ABCC-EF9211A64E7E}" destId="{EE491800-239C-4036-B427-0E6999F86F50}" srcOrd="8" destOrd="0" presId="urn:microsoft.com/office/officeart/2011/layout/HexagonRadial"/>
    <dgm:cxn modelId="{34CCFEF2-4F41-4428-A460-339A51F83DD8}" type="presParOf" srcId="{3D92CFC3-5F87-453D-ABCC-EF9211A64E7E}" destId="{FC2BF2A6-1F7D-47D1-9AF4-859B698071DA}" srcOrd="9" destOrd="0" presId="urn:microsoft.com/office/officeart/2011/layout/HexagonRadial"/>
    <dgm:cxn modelId="{BFE7FF52-DCB0-43B0-9803-29431E0898C6}" type="presParOf" srcId="{FC2BF2A6-1F7D-47D1-9AF4-859B698071DA}" destId="{F69DC7B1-7B2F-4ADB-8B66-ABE4F84D3FDA}" srcOrd="0" destOrd="0" presId="urn:microsoft.com/office/officeart/2011/layout/HexagonRadial"/>
    <dgm:cxn modelId="{B63B68D8-3F4F-4965-8610-A039A1225E7D}" type="presParOf" srcId="{3D92CFC3-5F87-453D-ABCC-EF9211A64E7E}" destId="{6FDB1888-E48A-4DF0-BD81-7FBC414515F9}" srcOrd="10" destOrd="0" presId="urn:microsoft.com/office/officeart/2011/layout/HexagonRadial"/>
    <dgm:cxn modelId="{AEF85E77-3E5F-420E-A537-082018C79445}" type="presParOf" srcId="{3D92CFC3-5F87-453D-ABCC-EF9211A64E7E}" destId="{F7A4B7AE-647A-4053-ADA1-19EAAE20FF2F}" srcOrd="11" destOrd="0" presId="urn:microsoft.com/office/officeart/2011/layout/HexagonRadial"/>
    <dgm:cxn modelId="{B2507A1D-3DA0-49A5-8DB4-88B40B1AAAB6}" type="presParOf" srcId="{F7A4B7AE-647A-4053-ADA1-19EAAE20FF2F}" destId="{CEFFED08-7DD1-45DD-9736-E0BC3DB5E070}" srcOrd="0" destOrd="0" presId="urn:microsoft.com/office/officeart/2011/layout/HexagonRadial"/>
    <dgm:cxn modelId="{F39D14B2-B53A-4AC0-8F19-7A55BCAB9E2A}" type="presParOf" srcId="{3D92CFC3-5F87-453D-ABCC-EF9211A64E7E}" destId="{F3CBBFD0-1E0B-42EE-ABBB-E9503A2DD6B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5AC0A-7B38-4AB3-B38A-457436ED7867}">
      <dsp:nvSpPr>
        <dsp:cNvPr id="0" name=""/>
        <dsp:cNvSpPr/>
      </dsp:nvSpPr>
      <dsp:spPr>
        <a:xfrm>
          <a:off x="3071631" y="1782362"/>
          <a:ext cx="3023308" cy="2725838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</a:rPr>
            <a:t>FOOD SECURITY</a:t>
          </a:r>
        </a:p>
      </dsp:txBody>
      <dsp:txXfrm>
        <a:off x="3586988" y="2247012"/>
        <a:ext cx="1992594" cy="1796538"/>
      </dsp:txXfrm>
    </dsp:sp>
    <dsp:sp modelId="{10A77A56-118E-418E-B170-22D3A399B7FB}">
      <dsp:nvSpPr>
        <dsp:cNvPr id="0" name=""/>
        <dsp:cNvSpPr/>
      </dsp:nvSpPr>
      <dsp:spPr>
        <a:xfrm>
          <a:off x="4906154" y="927171"/>
          <a:ext cx="938125" cy="8083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915CB-7B29-43C1-9E1F-C53DF5A2F7CB}">
      <dsp:nvSpPr>
        <dsp:cNvPr id="0" name=""/>
        <dsp:cNvSpPr/>
      </dsp:nvSpPr>
      <dsp:spPr>
        <a:xfrm>
          <a:off x="3649378" y="0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Sustain-ability</a:t>
          </a:r>
        </a:p>
      </dsp:txBody>
      <dsp:txXfrm>
        <a:off x="3987055" y="292130"/>
        <a:ext cx="1362263" cy="1178518"/>
      </dsp:txXfrm>
    </dsp:sp>
    <dsp:sp modelId="{2B3CF559-78CB-4193-A75A-2148C4F5AA78}">
      <dsp:nvSpPr>
        <dsp:cNvPr id="0" name=""/>
        <dsp:cNvSpPr/>
      </dsp:nvSpPr>
      <dsp:spPr>
        <a:xfrm>
          <a:off x="6001019" y="2438297"/>
          <a:ext cx="938125" cy="8083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D0086-4FBD-47FF-8620-E440C44B1318}">
      <dsp:nvSpPr>
        <dsp:cNvPr id="0" name=""/>
        <dsp:cNvSpPr/>
      </dsp:nvSpPr>
      <dsp:spPr>
        <a:xfrm>
          <a:off x="1675020" y="1065277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Environ-</a:t>
          </a:r>
          <a:r>
            <a:rPr lang="en-US" sz="3200" b="1" kern="1200" dirty="0" err="1"/>
            <a:t>ment</a:t>
          </a:r>
          <a:endParaRPr lang="en-US" sz="3200" b="1" kern="1200" dirty="0"/>
        </a:p>
      </dsp:txBody>
      <dsp:txXfrm>
        <a:off x="2012697" y="1357407"/>
        <a:ext cx="1362263" cy="1178518"/>
      </dsp:txXfrm>
    </dsp:sp>
    <dsp:sp modelId="{E24A3609-CBF1-4027-A4E1-9FE04064A131}">
      <dsp:nvSpPr>
        <dsp:cNvPr id="0" name=""/>
        <dsp:cNvSpPr/>
      </dsp:nvSpPr>
      <dsp:spPr>
        <a:xfrm>
          <a:off x="5240455" y="4144075"/>
          <a:ext cx="938125" cy="8083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2E045-6869-4E0F-81E2-0C368E9CF49B}">
      <dsp:nvSpPr>
        <dsp:cNvPr id="0" name=""/>
        <dsp:cNvSpPr/>
      </dsp:nvSpPr>
      <dsp:spPr>
        <a:xfrm>
          <a:off x="5563283" y="3241762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Geo-Politics</a:t>
          </a:r>
        </a:p>
      </dsp:txBody>
      <dsp:txXfrm>
        <a:off x="5900960" y="3533892"/>
        <a:ext cx="1362263" cy="1178518"/>
      </dsp:txXfrm>
    </dsp:sp>
    <dsp:sp modelId="{F69DC7B1-7B2F-4ADB-8B66-ABE4F84D3FDA}">
      <dsp:nvSpPr>
        <dsp:cNvPr id="0" name=""/>
        <dsp:cNvSpPr/>
      </dsp:nvSpPr>
      <dsp:spPr>
        <a:xfrm>
          <a:off x="3353794" y="4321141"/>
          <a:ext cx="938125" cy="8083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1800-239C-4036-B427-0E6999F86F50}">
      <dsp:nvSpPr>
        <dsp:cNvPr id="0" name=""/>
        <dsp:cNvSpPr/>
      </dsp:nvSpPr>
      <dsp:spPr>
        <a:xfrm>
          <a:off x="3619078" y="4301130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Policy</a:t>
          </a:r>
        </a:p>
      </dsp:txBody>
      <dsp:txXfrm>
        <a:off x="3956755" y="4593260"/>
        <a:ext cx="1362263" cy="1178518"/>
      </dsp:txXfrm>
    </dsp:sp>
    <dsp:sp modelId="{CEFFED08-7DD1-45DD-9736-E0BC3DB5E070}">
      <dsp:nvSpPr>
        <dsp:cNvPr id="0" name=""/>
        <dsp:cNvSpPr/>
      </dsp:nvSpPr>
      <dsp:spPr>
        <a:xfrm>
          <a:off x="2240999" y="2810621"/>
          <a:ext cx="938125" cy="8083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1888-E48A-4DF0-BD81-7FBC414515F9}">
      <dsp:nvSpPr>
        <dsp:cNvPr id="0" name=""/>
        <dsp:cNvSpPr/>
      </dsp:nvSpPr>
      <dsp:spPr>
        <a:xfrm>
          <a:off x="1557715" y="3279852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Health &amp; Nutrition</a:t>
          </a:r>
        </a:p>
      </dsp:txBody>
      <dsp:txXfrm>
        <a:off x="1895392" y="3571982"/>
        <a:ext cx="1362263" cy="1178518"/>
      </dsp:txXfrm>
    </dsp:sp>
    <dsp:sp modelId="{F3CBBFD0-1E0B-42EE-ABBB-E9503A2DD6B3}">
      <dsp:nvSpPr>
        <dsp:cNvPr id="0" name=""/>
        <dsp:cNvSpPr/>
      </dsp:nvSpPr>
      <dsp:spPr>
        <a:xfrm>
          <a:off x="5417105" y="1145173"/>
          <a:ext cx="2037617" cy="176277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Socio-Cult-Econ</a:t>
          </a:r>
        </a:p>
      </dsp:txBody>
      <dsp:txXfrm>
        <a:off x="5754782" y="1437303"/>
        <a:ext cx="1362263" cy="117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l">
              <a:defRPr sz="1200"/>
            </a:lvl1pPr>
          </a:lstStyle>
          <a:p>
            <a:r>
              <a:rPr lang="en-US" dirty="0"/>
              <a:t>Food Insecurity and Sociotype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r">
              <a:defRPr sz="1200"/>
            </a:lvl1pPr>
          </a:lstStyle>
          <a:p>
            <a:r>
              <a:rPr lang="en-GB" dirty="0"/>
              <a:t>Elliot M Berry</a:t>
            </a:r>
          </a:p>
          <a:p>
            <a:r>
              <a:rPr lang="en-GB" dirty="0"/>
              <a:t>elliotb@ekmd.huji.ac.il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r">
              <a:defRPr sz="1200"/>
            </a:lvl1pPr>
          </a:lstStyle>
          <a:p>
            <a:fld id="{BF5B08D5-86C5-4257-B992-F6EEA4C94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r">
              <a:defRPr sz="1200"/>
            </a:lvl1pPr>
          </a:lstStyle>
          <a:p>
            <a:fld id="{03D93702-8D32-48F8-8028-CD61B3498BD5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3" tIns="45367" rIns="90733" bIns="4536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0733" tIns="45367" rIns="90733" bIns="453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r">
              <a:defRPr sz="1200"/>
            </a:lvl1pPr>
          </a:lstStyle>
          <a:p>
            <a:fld id="{1D376802-5D76-4F82-B549-2F25B319A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4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1765E-50F3-4389-8542-ED59DC3E28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952">
              <a:defRPr/>
            </a:pPr>
            <a:fld id="{1D376802-5D76-4F82-B549-2F25B319A719}" type="slidenum">
              <a:rPr lang="en-GB">
                <a:solidFill>
                  <a:prstClr val="black"/>
                </a:solidFill>
                <a:latin typeface="Calibri"/>
              </a:rPr>
              <a:pPr defTabSz="899952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99952">
              <a:defRPr/>
            </a:pPr>
            <a:fld id="{F4710A8A-7184-4118-A7EF-6CBECDCA6D35}" type="slidenum">
              <a:rPr lang="he-IL">
                <a:solidFill>
                  <a:srgbClr val="000000"/>
                </a:solidFill>
                <a:latin typeface="Arial" charset="0"/>
                <a:cs typeface="Arial" charset="0"/>
              </a:rPr>
              <a:pPr defTabSz="899952">
                <a:defRPr/>
              </a:pPr>
              <a:t>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3050" y="698500"/>
            <a:ext cx="6134100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061" y="4384935"/>
            <a:ext cx="5344479" cy="415575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4903">
              <a:spcBef>
                <a:spcPct val="0"/>
              </a:spcBef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24CCA-DE05-45D8-BA65-E6E8E0171C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8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1765E-50F3-4389-8542-ED59DC3E28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17A5-2244-4B20-98AC-05FCF63BD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1765E-50F3-4389-8542-ED59DC3E28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44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0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8B9-6F17-47AC-8794-0EB443CAA1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81D3-A7C3-4574-97E9-3757F183ED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6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AAF6-975B-42F6-BC7A-F0CC090014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DA6C-8583-4059-BC78-444156B5C2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5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C34C-C105-4A36-9940-B48E0ABB3C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D725-643B-45AB-8A95-5AB0CF5347E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5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51BC-D76C-4BA2-A2A7-0C4A3DE178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F31E-8C05-41A2-802A-AE66198D7B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24EA-A0F2-4B76-97C4-44C7E172D1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AAE8-E010-402B-9068-01E9631C9A8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2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9302-C46B-41A7-9703-BBF5D0A57CA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924F-491D-4F52-AE94-347A62944FE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AD8D-DFB2-4A5E-A948-9F38A3D65B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B7A5-DE5F-4D5A-9550-B52584A4F69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1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DADF-ECE4-4C7A-91D0-DE7F98C648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8BA8-1CEC-480C-9DB5-2150BB69A7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6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0621-2802-4F67-986C-F261EB1912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2FE-6486-4ECB-A5F1-115B1465B0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FDAF-79C0-493C-8200-3B3A1E228A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BEEF-0903-4A9F-8830-85AB918C3AF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63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C77E-0F2E-4C57-9C49-1BF0014AE7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4E04-7000-4761-A0B2-F93A664183A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7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8B9-6F17-47AC-8794-0EB443CAA1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81D3-A7C3-4574-97E9-3757F183ED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0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AAF6-975B-42F6-BC7A-F0CC090014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DA6C-8583-4059-BC78-444156B5C2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C34C-C105-4A36-9940-B48E0ABB3C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D725-643B-45AB-8A95-5AB0CF5347E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1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51BC-D76C-4BA2-A2A7-0C4A3DE178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F31E-8C05-41A2-802A-AE66198D7B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1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24EA-A0F2-4B76-97C4-44C7E172D1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AAE8-E010-402B-9068-01E9631C9A8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9302-C46B-41A7-9703-BBF5D0A57CA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924F-491D-4F52-AE94-347A62944FE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AD8D-DFB2-4A5E-A948-9F38A3D65B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B7A5-DE5F-4D5A-9550-B52584A4F69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04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DADF-ECE4-4C7A-91D0-DE7F98C648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8BA8-1CEC-480C-9DB5-2150BB69A7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0621-2802-4F67-986C-F261EB1912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2FE-6486-4ECB-A5F1-115B1465B0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42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FDAF-79C0-493C-8200-3B3A1E228A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BEEF-0903-4A9F-8830-85AB918C3AF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0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C77E-0F2E-4C57-9C49-1BF0014AE7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4E04-7000-4761-A0B2-F93A664183A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47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1F21-4E61-485A-88E8-65BB4981E7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BBB5-5D0A-44A1-A6B6-9B577FDBEB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83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6306-8789-4DDE-98FC-73DB596B51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1EEA-24D1-471B-A06D-3A364A968C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62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6770-93A0-4357-B94A-70363722E0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579F-FB6D-4435-B350-75DC816386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03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DBA4-8E78-4B69-847B-AB19DC9778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0776-179E-47A5-B46D-3AD4171D51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BBC1-F045-4032-BCAF-FC2B947107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36C2-4511-4618-84BF-A140159364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3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4699-14DF-4953-9226-BF7116F40A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0BA7-9CFF-4370-B9E2-85B5AB9B2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1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8CBB-8399-4FBD-94CB-8B8FEC6AC1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986B-9EFF-47C3-B547-31922249D3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33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553F-1B22-4514-B7EC-D263478AEB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1428-BB25-4071-A006-B27670391C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7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51CC-48D9-4392-A4FC-B4A39FD38A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2FE2-594D-441B-B624-A6FA944D85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6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AEF0-1A06-4C12-8618-C9E8E929A8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5BCC-2638-4261-87AA-614345BC85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7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369A-9503-406A-A41B-1F69A12071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80C7-9244-4CA0-8FA2-55D99FA003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7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C5FE-314F-439A-B883-3774F3AC2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5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53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2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12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4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62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1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0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05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76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86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6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5F8-F813-4B09-B537-048F0C62AD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D58B-69A2-4348-9E65-65094C7163C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23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1A07-57BA-4598-A46A-0B05D6891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F66CE-03E5-499B-A64E-D088C6EC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C512-2C04-4ECF-9BE0-0C1FE29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F2EB0-2C06-4B43-A27A-4287FE7F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76C1-1DD6-4068-8082-4E9097C3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8B5D-047D-4235-BA1B-0F7FDEFF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AEFE-300C-43AC-8415-92FBA1A6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B3A7-352A-4689-99AF-B946CA92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F2FF6-C34A-4E6D-89C7-5C0A18DB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20CE-DFCA-4FE1-BD2A-29D9214E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7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02FB-19C4-48D8-BEFD-893391A9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F552A-FD5B-4B26-AE91-FACC5779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D37B5-243C-448C-8381-7ACD37C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69358-F697-4C08-9CD1-55C528DC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AEF28-7863-4742-9201-03FB215E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24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70A1-8C35-4A90-8636-073B2D4B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9E50-A154-4F57-A177-273139CE6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07224-3AD3-44E6-AF75-C1C9C46D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7E15-7C08-4AC4-848F-AB11F08F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108C5-D04A-4C69-B2E2-BD5952E6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19C38-D8F3-49BC-A54F-EF2EB9E6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4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15B1-BE03-4CCC-AFAD-99DB31D8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03768-C793-4EB8-8B2C-B024BFD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24ED1-1D53-4711-86CC-3051269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72A72-38EE-421D-A9C6-8CF4BB5F9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38644-9C38-47D9-A9C1-B9BC449ED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65F72-A7DE-4290-B940-8FC97B24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DA9E5-542D-444E-8D39-FECFFBD6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01A54-41CC-47E7-BD5F-E66381F2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3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7209-E200-4CAA-AAA1-2526994E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C1A8D-1C70-4163-A39F-AFAADC3A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FCDD9-42DE-470A-885A-BA4FBD7F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281E2-7893-4F6C-A76B-499EAB73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7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7FDB8-D9CD-4265-84A8-13B85610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35DBC-903D-4F49-93E5-788D3C89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58A91-DE26-4FDA-A53F-F2639049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2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2C17-B4C3-48F8-9229-A7870180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A9E8-1E3B-4920-A832-43E580AB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EB716-FB1B-4B97-A011-77F4CF089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380C-EDA6-4EA5-BABB-E38421E9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681B7-211E-4F15-A713-524D173E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91DB2-6232-4B83-AF73-282296F3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7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FC03-F166-49D1-B501-DBEB0638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3C999-00CC-4E1E-A3DC-A8526C9C9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90320-1A9C-464F-9458-B862E88F6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A0196-673E-4735-BED7-D41DE9A3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3A2CF-E940-45EA-9C5E-2BE6037F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6DC21-686D-496E-B18E-21CFE74E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2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4BCC-72A1-467B-97FC-63329E2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6ECF5-5BD6-4DC8-8BE4-9A61B9028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0771-7754-430C-9629-35C87FAB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E963-A432-4E33-A21B-065863AB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09F7-8247-4A07-9049-176C1337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4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1DF9AB-CAE0-4075-B86C-E7D85526E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6030-83AC-4A44-A62E-EA795A3F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710D-6A2B-4019-9D46-4D1C44AD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4A58-91ED-4F2F-9641-1DB7C0A6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4E1D-4329-4ED4-BC25-98664857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2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4417" y="296721"/>
            <a:ext cx="11092856" cy="4431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417" y="1047751"/>
            <a:ext cx="11092856" cy="5111750"/>
          </a:xfrm>
          <a:prstGeom prst="rect">
            <a:avLst/>
          </a:prstGeom>
        </p:spPr>
        <p:txBody>
          <a:bodyPr/>
          <a:lstStyle>
            <a:lvl1pPr marL="234950" indent="-2349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800" b="0">
                <a:solidFill>
                  <a:schemeClr val="accent4"/>
                </a:solidFill>
                <a:cs typeface="+mn-cs"/>
              </a:defRPr>
            </a:lvl1pPr>
            <a:lvl2pPr marL="536575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400" b="0">
                <a:solidFill>
                  <a:schemeClr val="accent4"/>
                </a:solidFill>
                <a:cs typeface="+mn-cs"/>
              </a:defRPr>
            </a:lvl2pPr>
            <a:lvl3pPr marL="814388" indent="-269875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400" b="0">
                <a:solidFill>
                  <a:schemeClr val="accent4"/>
                </a:solidFill>
                <a:cs typeface="+mn-cs"/>
              </a:defRPr>
            </a:lvl3pPr>
            <a:lvl4pPr marL="1073150" indent="-268288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400" b="0">
                <a:solidFill>
                  <a:schemeClr val="accent4"/>
                </a:solidFill>
                <a:cs typeface="+mn-cs"/>
              </a:defRPr>
            </a:lvl4pPr>
            <a:lvl5pPr marL="1358900" indent="-268288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tabLst>
                <a:tab pos="1131888" algn="l"/>
              </a:tabLst>
              <a:defRPr sz="2400" b="0">
                <a:solidFill>
                  <a:schemeClr val="accent4"/>
                </a:solidFill>
                <a:cs typeface="+mn-cs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לבן: פינות עליונות מעוגלות 3"/>
          <p:cNvSpPr/>
          <p:nvPr userDrawn="1"/>
        </p:nvSpPr>
        <p:spPr bwMode="auto">
          <a:xfrm rot="16200000">
            <a:off x="11824539" y="369405"/>
            <a:ext cx="260194" cy="4747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5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D60F7-45E3-4B9D-88DA-12EE976649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D831F-C94B-4286-B930-2D142ACE37B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2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D60F7-45E3-4B9D-88DA-12EE976649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D831F-C94B-4286-B930-2D142ACE37B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AE207-2297-4D9E-B975-F278A84CED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AAA9E9-F853-400C-94BD-528F3DAFF6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7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  <p:sldLayoutId id="2147484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EB9D-184F-412F-BC40-A13D302B908A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DF94-8656-4266-9844-4485DAFB0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95CC2-256B-4E10-BC33-3B30806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1F73-0F11-480B-913E-76683C17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D797-6BAD-407C-A646-CC3F1AD6E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CF19-C5FD-4F7A-A293-ED610D38715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880A-EFA5-4238-8F65-9C8CF365C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6E53-1CA8-4B61-8958-FF8CC7F48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4F66-7632-4914-AADE-F00BAF63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  <p:sldLayoutId id="21474850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6" Type="http://schemas.openxmlformats.org/officeDocument/2006/relationships/hyperlink" Target="//upload.wikimedia.org/wikipedia/commons/8/89/Weiselzellen_68a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5" Type="http://schemas.openxmlformats.org/officeDocument/2006/relationships/image" Target="../media/image70.svg"/><Relationship Id="rId2" Type="http://schemas.openxmlformats.org/officeDocument/2006/relationships/image" Target="../media/image47.emf"/><Relationship Id="rId16" Type="http://schemas.openxmlformats.org/officeDocument/2006/relationships/image" Target="../media/image61.svg"/><Relationship Id="rId20" Type="http://schemas.openxmlformats.org/officeDocument/2006/relationships/image" Target="../media/image65.sv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svg"/><Relationship Id="rId10" Type="http://schemas.openxmlformats.org/officeDocument/2006/relationships/image" Target="../media/image55.svg"/><Relationship Id="rId19" Type="http://schemas.openxmlformats.org/officeDocument/2006/relationships/image" Target="../media/image64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920" y="1493330"/>
            <a:ext cx="7772400" cy="1512168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4547" y="2076638"/>
            <a:ext cx="7160840" cy="34288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Elliot M Berry MD, FRCP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Dept. of Human Nutrition and Metabolism</a:t>
            </a:r>
          </a:p>
          <a:p>
            <a:r>
              <a:rPr lang="en-US" b="1" dirty="0">
                <a:solidFill>
                  <a:srgbClr val="7030A0"/>
                </a:solidFill>
              </a:rPr>
              <a:t>Braun School of Public Health,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Hebrew University – Hadassah Medical School</a:t>
            </a:r>
          </a:p>
          <a:p>
            <a:r>
              <a:rPr lang="en-US" b="1" dirty="0">
                <a:solidFill>
                  <a:srgbClr val="7030A0"/>
                </a:solidFill>
              </a:rPr>
              <a:t>Jerusalem, Israel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November, 2022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2459" y="476672"/>
            <a:ext cx="91450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/>
              <a:t>Promoting Resilience in Combatting Food Insecurity using the Sociotype Framework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CC004-DFF9-4482-AD12-92BE4DFCB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5733256"/>
            <a:ext cx="12192000" cy="12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5360" y="1052736"/>
            <a:ext cx="8667860" cy="63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 Bees feeding different food to produce workers               	or Queens – royalactin </a:t>
            </a:r>
            <a:r>
              <a:rPr lang="en-US" altLang="en-US" sz="2400" b="1" i="1" dirty="0">
                <a:solidFill>
                  <a:srgbClr val="000000"/>
                </a:solidFill>
              </a:rPr>
              <a:t>royal jelly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Epigenesis</a:t>
            </a:r>
            <a:r>
              <a:rPr lang="en-US" altLang="en-US" sz="2400" b="1" dirty="0">
                <a:solidFill>
                  <a:srgbClr val="0000FF"/>
                </a:solidFill>
              </a:rPr>
              <a:t>  in agouti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 Metabolic Programming </a:t>
            </a:r>
            <a:r>
              <a:rPr lang="en-US" altLang="en-US" sz="2400" b="1" i="1" dirty="0">
                <a:solidFill>
                  <a:srgbClr val="000000"/>
                </a:solidFill>
              </a:rPr>
              <a:t>in utero </a:t>
            </a:r>
            <a:r>
              <a:rPr lang="en-US" altLang="en-US" sz="2400" b="1" dirty="0">
                <a:solidFill>
                  <a:srgbClr val="000000"/>
                </a:solidFill>
              </a:rPr>
              <a:t>effects on 2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nd</a:t>
            </a:r>
            <a:r>
              <a:rPr lang="en-US" altLang="en-US" sz="2400" b="1" dirty="0">
                <a:solidFill>
                  <a:srgbClr val="000000"/>
                </a:solidFill>
              </a:rPr>
              <a:t>     	generation disease – </a:t>
            </a:r>
            <a:r>
              <a:rPr lang="en-US" altLang="en-US" sz="2400" b="1" i="1" dirty="0">
                <a:solidFill>
                  <a:srgbClr val="000000"/>
                </a:solidFill>
              </a:rPr>
              <a:t>“Pup-in-a-cup</a:t>
            </a:r>
            <a:r>
              <a:rPr lang="en-US" altLang="en-US" sz="2400" b="1" i="1" dirty="0">
                <a:solidFill>
                  <a:srgbClr val="0000CC"/>
                </a:solidFill>
              </a:rPr>
              <a:t>” 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CC"/>
                </a:solidFill>
              </a:rPr>
              <a:t> Licking &amp; Grooming &amp; glucocorticoid receptor      	DNA methylation  / acetylation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 Oxytocin / Vasopressin (</a:t>
            </a:r>
            <a:r>
              <a:rPr lang="en-US" altLang="en-US" sz="2400" b="1" dirty="0">
                <a:solidFill>
                  <a:srgbClr val="FF0000"/>
                </a:solidFill>
              </a:rPr>
              <a:t>levels during COVID ?</a:t>
            </a:r>
            <a:r>
              <a:rPr lang="en-US" altLang="en-US" sz="2400" b="1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Allostasis – Stress, Autonomic &amp; Cortisol responses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i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Famine studies, Fetal origins hypothesis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   Metabolic syndrome  / Schizophrenia</a:t>
            </a:r>
            <a:endParaRPr lang="en-US" altLang="en-US" sz="2400" b="1" i="1" dirty="0">
              <a:solidFill>
                <a:srgbClr val="0000CC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i="1" dirty="0">
                <a:solidFill>
                  <a:srgbClr val="0000CC"/>
                </a:solidFill>
              </a:rPr>
              <a:t>  </a:t>
            </a:r>
            <a:r>
              <a:rPr lang="en-US" altLang="en-US" sz="2400" b="1" i="1" u="sng" dirty="0">
                <a:solidFill>
                  <a:srgbClr val="0000CC"/>
                </a:solidFill>
              </a:rPr>
              <a:t>Typical Sociotypic Example:</a:t>
            </a:r>
            <a:r>
              <a:rPr lang="en-US" altLang="en-US" sz="2400" b="1" i="1" dirty="0">
                <a:solidFill>
                  <a:srgbClr val="0000CC"/>
                </a:solidFill>
              </a:rPr>
              <a:t>       	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CC"/>
                </a:solidFill>
              </a:rPr>
              <a:t>		</a:t>
            </a:r>
            <a:r>
              <a:rPr lang="en-US" altLang="en-US" sz="3200" b="1" i="1" dirty="0">
                <a:solidFill>
                  <a:srgbClr val="FF0000"/>
                </a:solidFill>
              </a:rPr>
              <a:t>Dogs brought up with cats…</a:t>
            </a:r>
            <a:endParaRPr lang="en-US" altLang="en-US" sz="2400" b="1" i="1" dirty="0">
              <a:solidFill>
                <a:srgbClr val="FF0000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2387" name="Text Box 2"/>
          <p:cNvSpPr txBox="1">
            <a:spLocks noChangeArrowheads="1"/>
          </p:cNvSpPr>
          <p:nvPr/>
        </p:nvSpPr>
        <p:spPr bwMode="auto">
          <a:xfrm>
            <a:off x="119336" y="115889"/>
            <a:ext cx="63369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CC"/>
                </a:solidFill>
              </a:rPr>
              <a:t>Influences of Sociotype on Phenotypic Development – Biological Mechanisms</a:t>
            </a:r>
          </a:p>
        </p:txBody>
      </p:sp>
      <p:pic>
        <p:nvPicPr>
          <p:cNvPr id="111620" name="Picture 4" descr="http://t1.gstatic.com/images?q=tbn:ANd9GcSaKFQGAgvshUKlG1fKVEv8KMbxhA-oHZXzucLLBT6hdxjs9Q5DH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49" y="5222876"/>
            <a:ext cx="212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940849" y="1773238"/>
            <a:ext cx="2771775" cy="1655762"/>
            <a:chOff x="3360" y="0"/>
            <a:chExt cx="1994" cy="1140"/>
          </a:xfrm>
        </p:grpSpPr>
        <p:pic>
          <p:nvPicPr>
            <p:cNvPr id="272394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1994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0776149" flipV="1">
              <a:off x="3406" y="0"/>
              <a:ext cx="1825" cy="31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400" b="1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Methylation</a:t>
              </a:r>
              <a:r>
                <a:rPr lang="en-US" sz="2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</a:t>
              </a:r>
              <a:endParaRPr lang="en-US" sz="24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566" y="3573016"/>
            <a:ext cx="20510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08" name="Picture 4" descr="http://honeyandqueens.com/queen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94" y="28575"/>
            <a:ext cx="15954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0" name="Picture 6" descr="File:Weiselzellen 68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16" y="114301"/>
            <a:ext cx="2057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400" y="-50531"/>
            <a:ext cx="1970102" cy="764704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96" y="4046568"/>
            <a:ext cx="10873208" cy="30243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What is the Sociotype?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Food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InSecurity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Challenges in Times of COVID &amp; Conflict?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Short-term &amp; Long Term Coping</a:t>
            </a:r>
          </a:p>
        </p:txBody>
      </p:sp>
      <p:pic>
        <p:nvPicPr>
          <p:cNvPr id="6" name="Picture 2" descr="http://ansblog.com/wp-content/uploads/2009/12/saddest-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" y="217131"/>
            <a:ext cx="3274477" cy="25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2304" y="836712"/>
            <a:ext cx="3096344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Food Security is a Fundamental Human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Right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94960" y="242829"/>
            <a:ext cx="478927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Sudan famine in 1994.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The child is crawling to a UN food camp.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The vulture is waiting for him to die</a:t>
            </a:r>
            <a:endParaRPr lang="en-US" altLang="en-US" sz="2000" b="1" dirty="0">
              <a:solidFill>
                <a:srgbClr val="FF0000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No one knows what happened to the child.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Photographer, </a:t>
            </a:r>
            <a:r>
              <a:rPr lang="en-US" altLang="en-US" sz="2000" b="1" i="1" u="sng" dirty="0">
                <a:solidFill>
                  <a:srgbClr val="0000FF"/>
                </a:solidFill>
                <a:cs typeface="Arial" charset="0"/>
              </a:rPr>
              <a:t>Kevin Carter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  committed suicide 3 months later</a:t>
            </a:r>
            <a:endParaRPr lang="en-GB" altLang="en-US" sz="2000" b="1" i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950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15" idx="3"/>
            <a:endCxn id="10" idx="1"/>
          </p:cNvCxnSpPr>
          <p:nvPr/>
        </p:nvCxnSpPr>
        <p:spPr>
          <a:xfrm>
            <a:off x="5467737" y="5066771"/>
            <a:ext cx="2621276" cy="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3432" y="4797152"/>
            <a:ext cx="2416111" cy="557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25" dirty="0">
                <a:solidFill>
                  <a:srgbClr val="000099"/>
                </a:solidFill>
                <a:latin typeface="Calibri" panose="020F0502020204030204"/>
              </a:rPr>
              <a:t>FOOD SECURE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9013" y="4817739"/>
            <a:ext cx="1926297" cy="49968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solidFill>
                  <a:srgbClr val="FF0000"/>
                </a:solidFill>
                <a:latin typeface="Calibri" panose="020F0502020204030204"/>
              </a:rPr>
              <a:t>Vulnerability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6139" y="3889018"/>
            <a:ext cx="1790491" cy="5578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025" dirty="0">
                <a:solidFill>
                  <a:srgbClr val="FF0000"/>
                </a:solidFill>
                <a:latin typeface="Calibri" panose="020F0502020204030204"/>
              </a:rPr>
              <a:t>Utilization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032" y="4787848"/>
            <a:ext cx="1452705" cy="55784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025" dirty="0">
                <a:solidFill>
                  <a:srgbClr val="FF0000"/>
                </a:solidFill>
                <a:latin typeface="Calibri" panose="020F0502020204030204"/>
              </a:rPr>
              <a:t>Stability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9074" y="3937423"/>
            <a:ext cx="1532792" cy="4996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latin typeface="Calibri" panose="020F0502020204030204"/>
              </a:rPr>
              <a:t>Individual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9074" y="2787519"/>
            <a:ext cx="3759812" cy="499689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latin typeface="Calibri" panose="020F0502020204030204"/>
              </a:rPr>
              <a:t>Household - Relationships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9074" y="1556792"/>
            <a:ext cx="2682530" cy="499689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latin typeface="Calibri" panose="020F0502020204030204"/>
              </a:rPr>
              <a:t>National - Context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7063" y="4976468"/>
            <a:ext cx="1939506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7" i="1" dirty="0">
                <a:solidFill>
                  <a:prstClr val="black"/>
                </a:solidFill>
                <a:latin typeface="Calibri" panose="020F0502020204030204"/>
              </a:rPr>
              <a:t>“Short term”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0456" y="2727139"/>
            <a:ext cx="2101857" cy="557845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025" dirty="0">
                <a:solidFill>
                  <a:srgbClr val="FF0000"/>
                </a:solidFill>
                <a:latin typeface="Calibri" panose="020F0502020204030204"/>
              </a:rPr>
              <a:t>Accessibility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0675" y="1196752"/>
            <a:ext cx="1901419" cy="5578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025" dirty="0">
                <a:solidFill>
                  <a:srgbClr val="FF0000"/>
                </a:solidFill>
                <a:latin typeface="Calibri" panose="020F0502020204030204"/>
              </a:rPr>
              <a:t>Availability</a:t>
            </a:r>
          </a:p>
        </p:txBody>
      </p:sp>
      <p:cxnSp>
        <p:nvCxnSpPr>
          <p:cNvPr id="25" name="Straight Arrow Connector 24"/>
          <p:cNvCxnSpPr>
            <a:stCxn id="11" idx="0"/>
            <a:endCxn id="22" idx="2"/>
          </p:cNvCxnSpPr>
          <p:nvPr/>
        </p:nvCxnSpPr>
        <p:spPr>
          <a:xfrm flipV="1">
            <a:off x="4741385" y="3284984"/>
            <a:ext cx="0" cy="604034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0"/>
            <a:endCxn id="23" idx="2"/>
          </p:cNvCxnSpPr>
          <p:nvPr/>
        </p:nvCxnSpPr>
        <p:spPr>
          <a:xfrm flipV="1">
            <a:off x="4741385" y="1754597"/>
            <a:ext cx="0" cy="972542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5" idx="1"/>
          </p:cNvCxnSpPr>
          <p:nvPr/>
        </p:nvCxnSpPr>
        <p:spPr>
          <a:xfrm flipV="1">
            <a:off x="3399543" y="5066771"/>
            <a:ext cx="615489" cy="9304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64238" y="949398"/>
            <a:ext cx="1019025" cy="49968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Level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7912" y="180381"/>
            <a:ext cx="9224166" cy="616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3" dirty="0">
                <a:solidFill>
                  <a:srgbClr val="FF0000"/>
                </a:solidFill>
                <a:latin typeface="Calibri" panose="020F0502020204030204"/>
              </a:rPr>
              <a:t>Food Security Pathway and Sociotype Domains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887727" y="3478940"/>
            <a:ext cx="25226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59863" y="2629480"/>
            <a:ext cx="255178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33252" y="3289351"/>
            <a:ext cx="1518861" cy="4996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7" i="1" dirty="0">
                <a:solidFill>
                  <a:srgbClr val="FF0000"/>
                </a:solidFill>
                <a:latin typeface="Calibri" panose="020F0502020204030204"/>
              </a:rPr>
              <a:t>Waste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73483" y="1996990"/>
            <a:ext cx="893135" cy="4996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7" i="1" dirty="0">
                <a:solidFill>
                  <a:srgbClr val="FF0000"/>
                </a:solidFill>
                <a:latin typeface="Calibri" panose="020F0502020204030204"/>
              </a:rPr>
              <a:t>Loss</a:t>
            </a:r>
          </a:p>
        </p:txBody>
      </p:sp>
      <p:cxnSp>
        <p:nvCxnSpPr>
          <p:cNvPr id="44" name="Straight Arrow Connector 43"/>
          <p:cNvCxnSpPr>
            <a:endCxn id="42" idx="3"/>
          </p:cNvCxnSpPr>
          <p:nvPr/>
        </p:nvCxnSpPr>
        <p:spPr>
          <a:xfrm flipH="1">
            <a:off x="3152113" y="3536650"/>
            <a:ext cx="1423021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3" idx="3"/>
          </p:cNvCxnSpPr>
          <p:nvPr/>
        </p:nvCxnSpPr>
        <p:spPr>
          <a:xfrm flipH="1">
            <a:off x="2866618" y="2216171"/>
            <a:ext cx="1708517" cy="2811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36987" y="2559874"/>
            <a:ext cx="1517338" cy="90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Physical</a:t>
            </a:r>
          </a:p>
          <a:p>
            <a:pPr algn="ctr"/>
            <a:r>
              <a:rPr lang="en-US" sz="2647" dirty="0">
                <a:solidFill>
                  <a:srgbClr val="000099"/>
                </a:solidFill>
                <a:latin typeface="Calibri" panose="020F0502020204030204"/>
              </a:rPr>
              <a:t>Economic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9302" y="908720"/>
            <a:ext cx="2195637" cy="172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Agricultural </a:t>
            </a:r>
          </a:p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Aquaculture</a:t>
            </a:r>
          </a:p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Production</a:t>
            </a:r>
          </a:p>
          <a:p>
            <a:pPr algn="ctr"/>
            <a:r>
              <a:rPr lang="en-US" sz="2647" dirty="0">
                <a:solidFill>
                  <a:srgbClr val="000099"/>
                </a:solidFill>
                <a:latin typeface="Calibri" panose="020F0502020204030204"/>
              </a:rPr>
              <a:t>Imports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63304" y="3502426"/>
            <a:ext cx="2307619" cy="1314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Quality / Safety</a:t>
            </a:r>
          </a:p>
          <a:p>
            <a:pPr algn="ctr"/>
            <a:r>
              <a:rPr lang="en-US" sz="2647" dirty="0">
                <a:solidFill>
                  <a:srgbClr val="000099"/>
                </a:solidFill>
                <a:latin typeface="Calibri" panose="020F0502020204030204"/>
              </a:rPr>
              <a:t>Quantity</a:t>
            </a:r>
          </a:p>
          <a:p>
            <a:pPr algn="ctr"/>
            <a:r>
              <a:rPr lang="en-US" sz="2647" dirty="0">
                <a:solidFill>
                  <a:prstClr val="black"/>
                </a:solidFill>
                <a:latin typeface="Calibri" panose="020F0502020204030204"/>
              </a:rPr>
              <a:t>Health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432" y="5543164"/>
            <a:ext cx="5249130" cy="1023357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25" dirty="0">
                <a:solidFill>
                  <a:srgbClr val="FF0000"/>
                </a:solidFill>
                <a:latin typeface="Calibri" panose="020F0502020204030204"/>
              </a:rPr>
              <a:t>SUSTAINABILITY</a:t>
            </a:r>
          </a:p>
          <a:p>
            <a:pPr algn="ctr"/>
            <a:r>
              <a:rPr lang="en-US" sz="3025" dirty="0">
                <a:solidFill>
                  <a:srgbClr val="000099"/>
                </a:solidFill>
                <a:latin typeface="Calibri" panose="020F0502020204030204"/>
              </a:rPr>
              <a:t>Environment, Economic, Culture</a:t>
            </a:r>
          </a:p>
        </p:txBody>
      </p:sp>
      <p:cxnSp>
        <p:nvCxnSpPr>
          <p:cNvPr id="36" name="Straight Arrow Connector 35"/>
          <p:cNvCxnSpPr>
            <a:stCxn id="35" idx="3"/>
            <a:endCxn id="37" idx="1"/>
          </p:cNvCxnSpPr>
          <p:nvPr/>
        </p:nvCxnSpPr>
        <p:spPr>
          <a:xfrm flipV="1">
            <a:off x="6232562" y="6043139"/>
            <a:ext cx="2464786" cy="11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697348" y="5793294"/>
            <a:ext cx="2146165" cy="499689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47" i="1" dirty="0">
                <a:solidFill>
                  <a:srgbClr val="000099"/>
                </a:solidFill>
                <a:latin typeface="Calibri" panose="020F0502020204030204"/>
              </a:rPr>
              <a:t>GENERATIONS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1573" y="6058295"/>
            <a:ext cx="1898469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7" i="1" dirty="0">
                <a:solidFill>
                  <a:prstClr val="black"/>
                </a:solidFill>
                <a:latin typeface="Calibri" panose="020F0502020204030204"/>
              </a:rPr>
              <a:t>“Long Term”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39746" y="6424340"/>
            <a:ext cx="2334871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1" i="1" dirty="0">
                <a:solidFill>
                  <a:prstClr val="black"/>
                </a:solidFill>
                <a:latin typeface="Calibri" panose="020F0502020204030204"/>
              </a:rPr>
              <a:t>after Berry et al, 2015</a:t>
            </a:r>
          </a:p>
        </p:txBody>
      </p:sp>
    </p:spTree>
    <p:extLst>
      <p:ext uri="{BB962C8B-B14F-4D97-AF65-F5344CB8AC3E}">
        <p14:creationId xmlns:p14="http://schemas.microsoft.com/office/powerpoint/2010/main" val="28150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4121" y="202072"/>
            <a:ext cx="118907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000099"/>
                </a:solidFill>
                <a:latin typeface="Calibri"/>
              </a:rPr>
              <a:t>Sustainability “Securities” ensure Food Security: Systemic Approach</a:t>
            </a:r>
          </a:p>
        </p:txBody>
      </p:sp>
      <p:sp>
        <p:nvSpPr>
          <p:cNvPr id="2" name="מלבן 1"/>
          <p:cNvSpPr/>
          <p:nvPr/>
        </p:nvSpPr>
        <p:spPr>
          <a:xfrm>
            <a:off x="7601516" y="1053024"/>
            <a:ext cx="454315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 rtl="0"/>
            <a:r>
              <a:rPr lang="en-US" sz="2400" b="1" dirty="0">
                <a:solidFill>
                  <a:srgbClr val="0000FF"/>
                </a:solidFill>
                <a:latin typeface="Calibri"/>
              </a:rPr>
              <a:t>“</a:t>
            </a:r>
            <a:r>
              <a:rPr lang="en-US" sz="2400" b="1" u="sng" dirty="0">
                <a:solidFill>
                  <a:srgbClr val="0000FF"/>
                </a:solidFill>
                <a:latin typeface="Calibri"/>
              </a:rPr>
              <a:t>Food Insecurity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exists whenever the availability of nutritionally adequate and safe foods, or the ability to acquire acceptable foods in socially acceptable ways, </a:t>
            </a:r>
            <a:r>
              <a:rPr lang="en-US" sz="2400" u="sng" dirty="0">
                <a:solidFill>
                  <a:srgbClr val="0000FF"/>
                </a:solidFill>
                <a:latin typeface="Calibri"/>
              </a:rPr>
              <a:t>is limited or uncertain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”</a:t>
            </a:r>
            <a:r>
              <a:rPr lang="en-US" sz="2000" i="1" dirty="0">
                <a:solidFill>
                  <a:srgbClr val="0000FF"/>
                </a:solidFill>
                <a:latin typeface="Calibri"/>
              </a:rPr>
              <a:t> J </a:t>
            </a:r>
            <a:r>
              <a:rPr lang="en-US" sz="2000" i="1" dirty="0" err="1">
                <a:solidFill>
                  <a:srgbClr val="0000FF"/>
                </a:solidFill>
                <a:latin typeface="Calibri"/>
              </a:rPr>
              <a:t>Nutr</a:t>
            </a:r>
            <a:r>
              <a:rPr lang="en-US" sz="2000" i="1" dirty="0">
                <a:solidFill>
                  <a:srgbClr val="0000FF"/>
                </a:solidFill>
                <a:latin typeface="Calibri"/>
              </a:rPr>
              <a:t> 120: 1559</a:t>
            </a:r>
            <a:endParaRPr lang="en-US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516" y="3622372"/>
            <a:ext cx="4387463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u="sng" dirty="0"/>
              <a:t>Linked to</a:t>
            </a:r>
            <a:r>
              <a:rPr lang="en-US" sz="2400" b="1" dirty="0"/>
              <a:t>: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/>
              <a:t>Eating less Fruit &amp; Vegs</a:t>
            </a:r>
            <a:endParaRPr lang="en-US" sz="2400" b="1" dirty="0">
              <a:solidFill>
                <a:srgbClr val="0000FF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Increased risk of NCDs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/>
              <a:t>Poor Mental Health</a:t>
            </a:r>
            <a:endParaRPr lang="en-US" sz="2400" b="1" dirty="0">
              <a:solidFill>
                <a:srgbClr val="0000FF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Behavioral, Emotional and Academic Barriers in Children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/>
              <a:t>Social Exclusion</a:t>
            </a:r>
            <a:endParaRPr lang="en-US" sz="2400" b="1" dirty="0">
              <a:solidFill>
                <a:srgbClr val="0000FF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Increased Health Costs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1CE3B-3372-44D6-9E65-A7183D3121B2}"/>
              </a:ext>
            </a:extLst>
          </p:cNvPr>
          <p:cNvGrpSpPr/>
          <p:nvPr/>
        </p:nvGrpSpPr>
        <p:grpSpPr>
          <a:xfrm>
            <a:off x="575934" y="855840"/>
            <a:ext cx="7025582" cy="5813520"/>
            <a:chOff x="551384" y="999856"/>
            <a:chExt cx="7025582" cy="5813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4" y="1019856"/>
              <a:ext cx="7025582" cy="5793520"/>
            </a:xfrm>
            <a:prstGeom prst="rect">
              <a:avLst/>
            </a:prstGeom>
          </p:spPr>
        </p:pic>
        <p:sp>
          <p:nvSpPr>
            <p:cNvPr id="7" name="אליפסה 6"/>
            <p:cNvSpPr/>
            <p:nvPr/>
          </p:nvSpPr>
          <p:spPr>
            <a:xfrm>
              <a:off x="3247402" y="3076485"/>
              <a:ext cx="1478422" cy="13844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Food Security</a:t>
              </a:r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1955564" y="999856"/>
              <a:ext cx="1478422" cy="1384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Soil Security</a:t>
              </a:r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603262" y="3093606"/>
              <a:ext cx="1478422" cy="1384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Climate Security</a:t>
              </a:r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775519" y="5147637"/>
              <a:ext cx="1624283" cy="1430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Economic  Security</a:t>
              </a:r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4593368" y="5194122"/>
              <a:ext cx="1478422" cy="1384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Political Security</a:t>
              </a:r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5951984" y="3102152"/>
              <a:ext cx="1478422" cy="138441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Energy Security</a:t>
              </a:r>
            </a:p>
          </p:txBody>
        </p:sp>
        <p:sp>
          <p:nvSpPr>
            <p:cNvPr id="13" name="אליפסה 12"/>
            <p:cNvSpPr/>
            <p:nvPr/>
          </p:nvSpPr>
          <p:spPr>
            <a:xfrm>
              <a:off x="4593368" y="1062428"/>
              <a:ext cx="1478422" cy="13844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Water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9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9FED6FA5-1EA8-4AC3-A35B-B51DEC38DA49}"/>
              </a:ext>
            </a:extLst>
          </p:cNvPr>
          <p:cNvSpPr/>
          <p:nvPr/>
        </p:nvSpPr>
        <p:spPr>
          <a:xfrm rot="20311261">
            <a:off x="4472839" y="1691403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22652D-2A16-4257-86E0-3E06F7C15FB1}"/>
              </a:ext>
            </a:extLst>
          </p:cNvPr>
          <p:cNvGraphicFramePr/>
          <p:nvPr>
            <p:extLst/>
          </p:nvPr>
        </p:nvGraphicFramePr>
        <p:xfrm>
          <a:off x="1307464" y="658216"/>
          <a:ext cx="9185350" cy="606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אליפסה 8"/>
          <p:cNvSpPr/>
          <p:nvPr/>
        </p:nvSpPr>
        <p:spPr>
          <a:xfrm>
            <a:off x="600075" y="4618880"/>
            <a:ext cx="2009775" cy="11603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Health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Systems</a:t>
            </a:r>
          </a:p>
        </p:txBody>
      </p:sp>
      <p:sp>
        <p:nvSpPr>
          <p:cNvPr id="10" name="אליפסה 9"/>
          <p:cNvSpPr/>
          <p:nvPr/>
        </p:nvSpPr>
        <p:spPr>
          <a:xfrm>
            <a:off x="341874" y="835548"/>
            <a:ext cx="2526176" cy="14330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rgbClr val="00B050"/>
                </a:solidFill>
              </a:rPr>
              <a:t>Ecology &amp; Climate Systems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8663308" y="5362576"/>
            <a:ext cx="2633342" cy="13595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Science &amp; Innovation Systems</a:t>
            </a:r>
          </a:p>
        </p:txBody>
      </p:sp>
      <p:sp>
        <p:nvSpPr>
          <p:cNvPr id="16" name="חץ שמאלה-ימינה 15"/>
          <p:cNvSpPr/>
          <p:nvPr/>
        </p:nvSpPr>
        <p:spPr>
          <a:xfrm rot="12930766" flipV="1">
            <a:off x="2379746" y="1961574"/>
            <a:ext cx="1077588" cy="1631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חץ שמאלה-ימינה 18"/>
          <p:cNvSpPr/>
          <p:nvPr/>
        </p:nvSpPr>
        <p:spPr>
          <a:xfrm rot="11226077">
            <a:off x="6793366" y="5919935"/>
            <a:ext cx="1859844" cy="15977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חץ שמאלה-ימינה 19"/>
          <p:cNvSpPr/>
          <p:nvPr/>
        </p:nvSpPr>
        <p:spPr>
          <a:xfrm rot="9985839">
            <a:off x="2333684" y="4764316"/>
            <a:ext cx="649739" cy="181962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חץ שמאלה-ימינה 21"/>
          <p:cNvSpPr/>
          <p:nvPr/>
        </p:nvSpPr>
        <p:spPr>
          <a:xfrm rot="21138982">
            <a:off x="2615482" y="1300037"/>
            <a:ext cx="2649286" cy="16547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075" y="117350"/>
            <a:ext cx="1100535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solidFill>
                  <a:srgbClr val="0000CC"/>
                </a:solidFill>
              </a:rPr>
              <a:t>Food Security Systems are connected to other Systems – as a Complex Adaptive System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788" y="6456018"/>
            <a:ext cx="5227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i="1" dirty="0"/>
              <a:t>after Scientific Group for the UN Food Systems Summit, 2021</a:t>
            </a:r>
          </a:p>
        </p:txBody>
      </p:sp>
      <p:sp>
        <p:nvSpPr>
          <p:cNvPr id="28" name="אליפסה 27"/>
          <p:cNvSpPr/>
          <p:nvPr/>
        </p:nvSpPr>
        <p:spPr>
          <a:xfrm>
            <a:off x="8951173" y="2574551"/>
            <a:ext cx="2804729" cy="17844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Economic &amp; Governance Systems </a:t>
            </a:r>
          </a:p>
        </p:txBody>
      </p:sp>
      <p:sp>
        <p:nvSpPr>
          <p:cNvPr id="29" name="חץ שמאלה-ימינה 28"/>
          <p:cNvSpPr/>
          <p:nvPr/>
        </p:nvSpPr>
        <p:spPr>
          <a:xfrm rot="1067269">
            <a:off x="8358652" y="2938065"/>
            <a:ext cx="881478" cy="179611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0" name="חץ שמאלה-ימינה 29"/>
          <p:cNvSpPr/>
          <p:nvPr/>
        </p:nvSpPr>
        <p:spPr>
          <a:xfrm rot="19128647">
            <a:off x="8527706" y="4284916"/>
            <a:ext cx="1022840" cy="17317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8CB6-1E04-4C32-B733-537C737E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474" y="84739"/>
            <a:ext cx="5896640" cy="634163"/>
          </a:xfrm>
          <a:ln>
            <a:solidFill>
              <a:srgbClr val="3333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  <a:latin typeface="+mn-lt"/>
              </a:rPr>
              <a:t>Vicious cycles of Food Insecurity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3175D-15C1-470E-8EDA-A502338DD0E0}"/>
              </a:ext>
            </a:extLst>
          </p:cNvPr>
          <p:cNvSpPr txBox="1"/>
          <p:nvPr/>
        </p:nvSpPr>
        <p:spPr>
          <a:xfrm>
            <a:off x="916840" y="1789456"/>
            <a:ext cx="11372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B054-5D88-4181-8BAA-9DE1D8B92BCD}"/>
              </a:ext>
            </a:extLst>
          </p:cNvPr>
          <p:cNvSpPr txBox="1"/>
          <p:nvPr/>
        </p:nvSpPr>
        <p:spPr>
          <a:xfrm>
            <a:off x="6848732" y="1805915"/>
            <a:ext cx="18462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?food waste?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B6529-D8A2-4748-B2CB-D0EE5F568073}"/>
              </a:ext>
            </a:extLst>
          </p:cNvPr>
          <p:cNvSpPr txBox="1"/>
          <p:nvPr/>
        </p:nvSpPr>
        <p:spPr>
          <a:xfrm>
            <a:off x="6829546" y="4341280"/>
            <a:ext cx="2075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Hunger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9F1-EAF8-4E7E-B45C-D259B9DBC2B0}"/>
              </a:ext>
            </a:extLst>
          </p:cNvPr>
          <p:cNvSpPr txBox="1"/>
          <p:nvPr/>
        </p:nvSpPr>
        <p:spPr>
          <a:xfrm>
            <a:off x="4065185" y="3102993"/>
            <a:ext cx="23599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Malnutrition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20412-9F59-435C-ABA2-828F5B9B20CE}"/>
              </a:ext>
            </a:extLst>
          </p:cNvPr>
          <p:cNvSpPr txBox="1"/>
          <p:nvPr/>
        </p:nvSpPr>
        <p:spPr>
          <a:xfrm>
            <a:off x="86773" y="4081948"/>
            <a:ext cx="279736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Food Insecurity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34C6A-9253-4C60-80E3-EDE60C780F6D}"/>
              </a:ext>
            </a:extLst>
          </p:cNvPr>
          <p:cNvSpPr txBox="1"/>
          <p:nvPr/>
        </p:nvSpPr>
        <p:spPr>
          <a:xfrm>
            <a:off x="3887806" y="1925482"/>
            <a:ext cx="247080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Poor Eating Habits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Inactivity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EC65E8-E599-4C66-9465-1DDB81941627}"/>
              </a:ext>
            </a:extLst>
          </p:cNvPr>
          <p:cNvSpPr txBox="1"/>
          <p:nvPr/>
        </p:nvSpPr>
        <p:spPr>
          <a:xfrm>
            <a:off x="4570307" y="3854493"/>
            <a:ext cx="127502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D457E-7B61-4E19-A2BD-556482194272}"/>
              </a:ext>
            </a:extLst>
          </p:cNvPr>
          <p:cNvSpPr txBox="1"/>
          <p:nvPr/>
        </p:nvSpPr>
        <p:spPr>
          <a:xfrm>
            <a:off x="9403982" y="2805510"/>
            <a:ext cx="2577443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Physical, 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Unrealized Potential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Hardship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16C1AD-6A05-4961-A871-18805758B4B9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884142" y="3395381"/>
            <a:ext cx="1181043" cy="9789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D06D83-F283-4172-BDC0-D23546FFEC6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6425126" y="2221414"/>
            <a:ext cx="423606" cy="117396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E59665-437B-4F21-8959-75EFF5323ADB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6425126" y="3395381"/>
            <a:ext cx="404420" cy="117673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08762B-5C76-4F37-AE5F-9CB433E1FFC8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8904794" y="3528785"/>
            <a:ext cx="499188" cy="10433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7AC9D2-F339-45F8-A538-3A7EF1468CBB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8695007" y="2221414"/>
            <a:ext cx="708975" cy="13073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C2B059-59B0-41F9-B4B5-89C768D3E458}"/>
              </a:ext>
            </a:extLst>
          </p:cNvPr>
          <p:cNvCxnSpPr>
            <a:cxnSpLocks/>
            <a:stCxn id="3" idx="3"/>
            <a:endCxn id="54" idx="1"/>
          </p:cNvCxnSpPr>
          <p:nvPr/>
        </p:nvCxnSpPr>
        <p:spPr>
          <a:xfrm>
            <a:off x="2054075" y="2081844"/>
            <a:ext cx="359523" cy="28057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14A6601-AC66-4197-A7C9-A0BD13BB52C2}"/>
              </a:ext>
            </a:extLst>
          </p:cNvPr>
          <p:cNvSpPr txBox="1"/>
          <p:nvPr/>
        </p:nvSpPr>
        <p:spPr>
          <a:xfrm>
            <a:off x="711645" y="2710814"/>
            <a:ext cx="15476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AC80BBD-2248-4982-A94D-02AAB80DF6C6}"/>
              </a:ext>
            </a:extLst>
          </p:cNvPr>
          <p:cNvCxnSpPr>
            <a:cxnSpLocks/>
            <a:stCxn id="11" idx="2"/>
            <a:endCxn id="7" idx="2"/>
          </p:cNvCxnSpPr>
          <p:nvPr/>
        </p:nvCxnSpPr>
        <p:spPr>
          <a:xfrm rot="5400000">
            <a:off x="5881750" y="-144232"/>
            <a:ext cx="414663" cy="9207246"/>
          </a:xfrm>
          <a:prstGeom prst="bentConnector3">
            <a:avLst>
              <a:gd name="adj1" fmla="val 276197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A76F32-32E1-4DE3-89F3-5D74EA8C8D83}"/>
              </a:ext>
            </a:extLst>
          </p:cNvPr>
          <p:cNvSpPr txBox="1"/>
          <p:nvPr/>
        </p:nvSpPr>
        <p:spPr>
          <a:xfrm>
            <a:off x="2413598" y="1946918"/>
            <a:ext cx="133273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Isolation,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Taste↓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B74EF8-C23E-4719-AA22-0417D6AF6EB5}"/>
              </a:ext>
            </a:extLst>
          </p:cNvPr>
          <p:cNvCxnSpPr>
            <a:cxnSpLocks/>
            <a:stCxn id="54" idx="2"/>
            <a:endCxn id="6" idx="1"/>
          </p:cNvCxnSpPr>
          <p:nvPr/>
        </p:nvCxnSpPr>
        <p:spPr>
          <a:xfrm>
            <a:off x="3079966" y="2777915"/>
            <a:ext cx="985219" cy="61746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B18247-7F2D-4F75-A71C-567BA9085B1F}"/>
              </a:ext>
            </a:extLst>
          </p:cNvPr>
          <p:cNvSpPr txBox="1"/>
          <p:nvPr/>
        </p:nvSpPr>
        <p:spPr>
          <a:xfrm>
            <a:off x="7175233" y="2888590"/>
            <a:ext cx="11932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39CD5A-2B5F-490F-8CA2-CEA77A537047}"/>
              </a:ext>
            </a:extLst>
          </p:cNvPr>
          <p:cNvSpPr txBox="1"/>
          <p:nvPr/>
        </p:nvSpPr>
        <p:spPr>
          <a:xfrm>
            <a:off x="3641715" y="917763"/>
            <a:ext cx="440724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Malnutrition  ↔  Infection Cycle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4117360D-FFE2-42CF-9BC7-B5E727EC3F4D}"/>
              </a:ext>
            </a:extLst>
          </p:cNvPr>
          <p:cNvCxnSpPr>
            <a:cxnSpLocks/>
            <a:stCxn id="11" idx="0"/>
            <a:endCxn id="3" idx="0"/>
          </p:cNvCxnSpPr>
          <p:nvPr/>
        </p:nvCxnSpPr>
        <p:spPr>
          <a:xfrm rot="16200000" flipV="1">
            <a:off x="5581054" y="-2306140"/>
            <a:ext cx="1016054" cy="9207246"/>
          </a:xfrm>
          <a:prstGeom prst="bentConnector3">
            <a:avLst>
              <a:gd name="adj1" fmla="val 133969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" y="51136"/>
            <a:ext cx="2877671" cy="1162537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" y="5619703"/>
            <a:ext cx="2245052" cy="10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5" grpId="0" animBg="1"/>
      <p:bldP spid="21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456" y="180482"/>
            <a:ext cx="104533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Insecurity (%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in Israel varies greatly by sector 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2016</a:t>
            </a:r>
            <a:r>
              <a:rPr lang="en-US" sz="2800" dirty="0">
                <a:solidFill>
                  <a:prstClr val="black"/>
                </a:solidFill>
              </a:rPr>
              <a:t> to </a:t>
            </a:r>
            <a:r>
              <a:rPr lang="en-US" sz="2800" dirty="0">
                <a:solidFill>
                  <a:srgbClr val="FF0000"/>
                </a:solidFill>
              </a:rPr>
              <a:t>2021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תרשים 4"/>
          <p:cNvGraphicFramePr/>
          <p:nvPr>
            <p:extLst/>
          </p:nvPr>
        </p:nvGraphicFramePr>
        <p:xfrm>
          <a:off x="350377" y="991312"/>
          <a:ext cx="7776673" cy="551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308" y="6491816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Bituach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Leumi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8113" y="6351741"/>
            <a:ext cx="306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Policy Institute, 11.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909" y="832547"/>
            <a:ext cx="256672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Family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Mother	32%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19E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Father 	23%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Both-Parents	16%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2508" y="2626756"/>
            <a:ext cx="342388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By Change in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/>
              </a:rPr>
              <a:t>During COVID Pandemic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Salary Cut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	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Decrease work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Lay-off		            26%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Unpaid leave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No Change 	 10%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342" y="5540842"/>
            <a:ext cx="46834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319ED"/>
                </a:solidFill>
              </a:rPr>
              <a:t> Poverty (2020)          21%          28.7%         13.5%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772" y="3564336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10.7%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942" y="1285264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42.4%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316" y="3492241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15.8%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597" y="3147757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17.5%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1531" y="3016881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21.1%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7091" y="3634729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11.9%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4870" y="3272360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16.2%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96838-5FDE-4936-9CE2-241CF4B2F3B9}"/>
              </a:ext>
            </a:extLst>
          </p:cNvPr>
          <p:cNvSpPr txBox="1"/>
          <p:nvPr/>
        </p:nvSpPr>
        <p:spPr>
          <a:xfrm>
            <a:off x="582894" y="5569940"/>
            <a:ext cx="10602582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Food Insecurity Prevalence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World 2019 ~26%;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Japan ~16%;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Canada, US, UK,  Fr  9-11%;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IL 11-42%!!          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(OECD, 2021)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9FF264-6789-404D-A8A6-272BC91F3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6" y="1153345"/>
            <a:ext cx="1673176" cy="1112387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343837" y="2151529"/>
            <a:ext cx="1649506" cy="42100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55" y="2368701"/>
            <a:ext cx="1711819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Education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3507" y="2368701"/>
            <a:ext cx="1213893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Health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6867" y="2368701"/>
            <a:ext cx="1711724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Welfare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734" y="2368701"/>
            <a:ext cx="1571383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Interior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3893" y="2368701"/>
            <a:ext cx="1430521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Finance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170" y="4081948"/>
            <a:ext cx="1637333" cy="120032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School Feeding Programs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2557" y="4307523"/>
            <a:ext cx="916706" cy="40011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NGOs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13" name="Straight Arrow Connector 12"/>
          <p:cNvCxnSpPr>
            <a:cxnSpLocks/>
            <a:stCxn id="6" idx="2"/>
            <a:endCxn id="10" idx="0"/>
          </p:cNvCxnSpPr>
          <p:nvPr/>
        </p:nvCxnSpPr>
        <p:spPr>
          <a:xfrm>
            <a:off x="6210426" y="2830366"/>
            <a:ext cx="0" cy="124431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2" idx="2"/>
            <a:endCxn id="9" idx="0"/>
          </p:cNvCxnSpPr>
          <p:nvPr/>
        </p:nvCxnSpPr>
        <p:spPr>
          <a:xfrm flipH="1">
            <a:off x="1640837" y="2830366"/>
            <a:ext cx="81028" cy="12515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2"/>
            <a:endCxn id="11" idx="0"/>
          </p:cNvCxnSpPr>
          <p:nvPr/>
        </p:nvCxnSpPr>
        <p:spPr>
          <a:xfrm flipH="1">
            <a:off x="8640910" y="2830366"/>
            <a:ext cx="2011819" cy="14771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47" idx="2"/>
            <a:endCxn id="45" idx="0"/>
          </p:cNvCxnSpPr>
          <p:nvPr/>
        </p:nvCxnSpPr>
        <p:spPr>
          <a:xfrm flipH="1">
            <a:off x="791325" y="844450"/>
            <a:ext cx="8577" cy="349362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7" idx="3"/>
            <a:endCxn id="46" idx="1"/>
          </p:cNvCxnSpPr>
          <p:nvPr/>
        </p:nvCxnSpPr>
        <p:spPr>
          <a:xfrm>
            <a:off x="1510767" y="521285"/>
            <a:ext cx="337006" cy="32719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45" idx="3"/>
            <a:endCxn id="46" idx="1"/>
          </p:cNvCxnSpPr>
          <p:nvPr/>
        </p:nvCxnSpPr>
        <p:spPr>
          <a:xfrm flipV="1">
            <a:off x="1391499" y="848482"/>
            <a:ext cx="456274" cy="80699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1150" y="1193812"/>
            <a:ext cx="1200349" cy="92333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Central Bureau Statistics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7773" y="556094"/>
            <a:ext cx="1887398" cy="58477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Biannual Surveys Food Security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036" y="198119"/>
            <a:ext cx="1421731" cy="64633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National 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Arrow Connector 78"/>
          <p:cNvCxnSpPr>
            <a:cxnSpLocks/>
            <a:stCxn id="5" idx="2"/>
            <a:endCxn id="104" idx="0"/>
          </p:cNvCxnSpPr>
          <p:nvPr/>
        </p:nvCxnSpPr>
        <p:spPr>
          <a:xfrm>
            <a:off x="10652729" y="2830366"/>
            <a:ext cx="333359" cy="758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  <a:stCxn id="10" idx="2"/>
            <a:endCxn id="111" idx="0"/>
          </p:cNvCxnSpPr>
          <p:nvPr/>
        </p:nvCxnSpPr>
        <p:spPr>
          <a:xfrm>
            <a:off x="6210426" y="4905674"/>
            <a:ext cx="0" cy="81179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0104227" y="3589138"/>
            <a:ext cx="1763721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Food Security Council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3586" y="5717472"/>
            <a:ext cx="2233679" cy="830997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Food Aid Distribution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6" name="Straight Arrow Connector 115"/>
          <p:cNvCxnSpPr>
            <a:cxnSpLocks/>
            <a:stCxn id="9" idx="2"/>
            <a:endCxn id="111" idx="1"/>
          </p:cNvCxnSpPr>
          <p:nvPr/>
        </p:nvCxnSpPr>
        <p:spPr>
          <a:xfrm>
            <a:off x="1640837" y="5282277"/>
            <a:ext cx="3452749" cy="8506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cxnSpLocks/>
            <a:stCxn id="4" idx="1"/>
            <a:endCxn id="2" idx="3"/>
          </p:cNvCxnSpPr>
          <p:nvPr/>
        </p:nvCxnSpPr>
        <p:spPr>
          <a:xfrm flipH="1">
            <a:off x="2577774" y="2599534"/>
            <a:ext cx="111573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/>
            <a:stCxn id="11" idx="1"/>
            <a:endCxn id="10" idx="3"/>
          </p:cNvCxnSpPr>
          <p:nvPr/>
        </p:nvCxnSpPr>
        <p:spPr>
          <a:xfrm flipH="1" flipV="1">
            <a:off x="7372198" y="4490176"/>
            <a:ext cx="810359" cy="17402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  <a:stCxn id="125" idx="1"/>
            <a:endCxn id="111" idx="3"/>
          </p:cNvCxnSpPr>
          <p:nvPr/>
        </p:nvCxnSpPr>
        <p:spPr>
          <a:xfrm flipH="1">
            <a:off x="7327265" y="5878042"/>
            <a:ext cx="3056257" cy="25492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0383522" y="5693376"/>
            <a:ext cx="142444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Home Front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/>
          <p:cNvSpPr txBox="1"/>
          <p:nvPr/>
        </p:nvSpPr>
        <p:spPr>
          <a:xfrm rot="16200000">
            <a:off x="-1212272" y="4041608"/>
            <a:ext cx="32712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Monitoring &amp; Evaluation???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592070" y="111968"/>
            <a:ext cx="353052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Food Insecurity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Whose Responsibility?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7086" y="4304698"/>
            <a:ext cx="916706" cy="40011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NGOs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49" name="Straight Arrow Connector 48"/>
          <p:cNvCxnSpPr>
            <a:cxnSpLocks/>
            <a:stCxn id="48" idx="3"/>
            <a:endCxn id="10" idx="1"/>
          </p:cNvCxnSpPr>
          <p:nvPr/>
        </p:nvCxnSpPr>
        <p:spPr>
          <a:xfrm flipV="1">
            <a:off x="4223792" y="4490176"/>
            <a:ext cx="824861" cy="145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542885" y="4469723"/>
            <a:ext cx="1412555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Defense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54" name="Straight Arrow Connector 53"/>
          <p:cNvCxnSpPr>
            <a:stCxn id="52" idx="2"/>
            <a:endCxn id="125" idx="0"/>
          </p:cNvCxnSpPr>
          <p:nvPr/>
        </p:nvCxnSpPr>
        <p:spPr>
          <a:xfrm flipH="1">
            <a:off x="11095744" y="4931388"/>
            <a:ext cx="153419" cy="761988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8653" y="4074677"/>
            <a:ext cx="2323545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Local Authorities (257)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59635" y="4890059"/>
            <a:ext cx="1252357" cy="92333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National Emergency Council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" name="Straight Arrow Connector 111"/>
          <p:cNvCxnSpPr>
            <a:cxnSpLocks/>
            <a:stCxn id="52" idx="1"/>
            <a:endCxn id="110" idx="3"/>
          </p:cNvCxnSpPr>
          <p:nvPr/>
        </p:nvCxnSpPr>
        <p:spPr>
          <a:xfrm flipH="1">
            <a:off x="9911992" y="4700556"/>
            <a:ext cx="630893" cy="651168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523079" y="3201751"/>
            <a:ext cx="1587485" cy="64633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Food Security Forum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58" name="Straight Arrow Connector 57"/>
          <p:cNvCxnSpPr>
            <a:cxnSpLocks/>
            <a:stCxn id="4" idx="2"/>
            <a:endCxn id="56" idx="0"/>
          </p:cNvCxnSpPr>
          <p:nvPr/>
        </p:nvCxnSpPr>
        <p:spPr>
          <a:xfrm>
            <a:off x="4300454" y="2830366"/>
            <a:ext cx="16368" cy="37138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79441" y="102393"/>
            <a:ext cx="2888562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Ministries: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Agriculture;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Environment Protection; Social Equality;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Science &amp; Technology; Economy &amp; Industry;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276E083-0168-44F7-80B0-139044C17E77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6996117" y="2599534"/>
            <a:ext cx="89777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2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7" y="4955365"/>
            <a:ext cx="2059329" cy="1016952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6" y="4814752"/>
            <a:ext cx="3447619" cy="933333"/>
          </a:xfrm>
          <a:prstGeom prst="rect">
            <a:avLst/>
          </a:prstGeom>
          <a:ln w="38100">
            <a:noFill/>
          </a:ln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76" y="3485518"/>
            <a:ext cx="1067193" cy="100835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75" y="3544172"/>
            <a:ext cx="1331452" cy="108608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47" y="3429000"/>
            <a:ext cx="1279908" cy="1191333"/>
          </a:xfrm>
          <a:prstGeom prst="rect">
            <a:avLst/>
          </a:prstGeom>
          <a:ln w="57150">
            <a:noFill/>
          </a:ln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71" y="2194120"/>
            <a:ext cx="1494001" cy="862516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08" y="2194120"/>
            <a:ext cx="1303593" cy="1056759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07" y="2229864"/>
            <a:ext cx="1155044" cy="846859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03" y="996987"/>
            <a:ext cx="1753654" cy="791381"/>
          </a:xfrm>
          <a:prstGeom prst="rect">
            <a:avLst/>
          </a:prstGeom>
        </p:spPr>
      </p:pic>
      <p:pic>
        <p:nvPicPr>
          <p:cNvPr id="1026" name="Picture 2" descr="משרד האוצר מכרזים ב- GOVO תקבלו 100% מכרזים באוצר 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40" y="772793"/>
            <a:ext cx="1674281" cy="12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67" y="924403"/>
            <a:ext cx="1104383" cy="827221"/>
          </a:xfrm>
          <a:prstGeom prst="rect">
            <a:avLst/>
          </a:prstGeom>
        </p:spPr>
      </p:pic>
      <p:pic>
        <p:nvPicPr>
          <p:cNvPr id="1030" name="Picture 6" descr="לוגו המשרד לשוויון חברתי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812" y="4756292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52" y="3438607"/>
            <a:ext cx="965002" cy="96500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6" y="2054300"/>
            <a:ext cx="1178242" cy="117824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93" y="812377"/>
            <a:ext cx="1344023" cy="867112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3"/>
          <a:stretch/>
        </p:blipFill>
        <p:spPr>
          <a:xfrm>
            <a:off x="7663660" y="6026310"/>
            <a:ext cx="2398160" cy="5231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9" y="1142"/>
            <a:ext cx="1396411" cy="833031"/>
          </a:xfrm>
          <a:prstGeom prst="rect">
            <a:avLst/>
          </a:prstGeom>
          <a:ln w="28575">
            <a:noFill/>
          </a:ln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7076295" y="6398326"/>
            <a:ext cx="5115705" cy="42939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Nutrition &amp; Geriatric Depts, Ministry of Heath</a:t>
            </a:r>
            <a:endParaRPr kumimoji="0" lang="he-I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1DC53-EEF8-4564-BCE0-71054EA9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110447"/>
            <a:ext cx="10563666" cy="52977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+mn-lt"/>
                <a:cs typeface="+mn-cs"/>
              </a:rPr>
              <a:t>Who “Conducts the Food Security Orchestra”???</a:t>
            </a:r>
            <a:endParaRPr lang="x-none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C320141-EAE3-4D7B-B281-B86B9106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6" y="935049"/>
            <a:ext cx="4654790" cy="58663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/>
              <a:t>Ministries of Welfare: Education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Ministries of Agriculture: Finance</a:t>
            </a:r>
          </a:p>
          <a:p>
            <a:r>
              <a:rPr lang="en-US" sz="2000" b="1" dirty="0"/>
              <a:t>Ministries of Economics: Law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Ministries of Interior: Social Equality: Senior Citizens: Defense, Home Front</a:t>
            </a:r>
          </a:p>
          <a:p>
            <a:r>
              <a:rPr lang="en-US" sz="2000" b="1" dirty="0"/>
              <a:t>National Emergency Committee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National Security Council</a:t>
            </a:r>
          </a:p>
          <a:p>
            <a:r>
              <a:rPr lang="en-US" sz="2000" b="1" dirty="0"/>
              <a:t>Local Authorities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National Insurance Organization</a:t>
            </a:r>
          </a:p>
          <a:p>
            <a:r>
              <a:rPr lang="en-US" sz="2000" b="1" dirty="0"/>
              <a:t>Four Health Maintenance Organizations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Authority for Food Security</a:t>
            </a:r>
          </a:p>
          <a:p>
            <a:r>
              <a:rPr lang="en-US" sz="2000" b="1" dirty="0"/>
              <a:t>Israel Volunteers Association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NGOs</a:t>
            </a:r>
          </a:p>
          <a:p>
            <a:r>
              <a:rPr lang="en-US" sz="2000" b="1" dirty="0"/>
              <a:t>Joint Welfare Organization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……….</a:t>
            </a:r>
          </a:p>
          <a:p>
            <a:endParaRPr lang="en-US" sz="2000" b="1" dirty="0"/>
          </a:p>
          <a:p>
            <a:pPr algn="r" rtl="1"/>
            <a:endParaRPr lang="he-IL" sz="2000" b="1" dirty="0">
              <a:solidFill>
                <a:srgbClr val="0000FF"/>
              </a:solidFill>
            </a:endParaRPr>
          </a:p>
          <a:p>
            <a:pPr algn="r" rtl="1"/>
            <a:r>
              <a:rPr lang="he-IL" sz="2000" b="1" dirty="0">
                <a:solidFill>
                  <a:srgbClr val="0000FF"/>
                </a:solidFill>
              </a:rPr>
              <a:t>הרשת הישראלית להתנדבות:</a:t>
            </a:r>
          </a:p>
          <a:p>
            <a:pPr algn="r" rtl="1"/>
            <a:r>
              <a:rPr lang="he-IL" sz="2000" b="1" dirty="0"/>
              <a:t>'לקט ישראל':</a:t>
            </a:r>
            <a:r>
              <a:rPr lang="en-US" sz="2000" b="1" dirty="0"/>
              <a:t> </a:t>
            </a:r>
            <a:r>
              <a:rPr lang="he-IL" sz="2000" b="1" dirty="0"/>
              <a:t>לתת ועוד </a:t>
            </a:r>
            <a:r>
              <a:rPr lang="en-US" sz="2000" b="1" dirty="0"/>
              <a:t>NGOs</a:t>
            </a:r>
            <a:endParaRPr lang="he-IL" sz="2000" b="1" dirty="0">
              <a:solidFill>
                <a:srgbClr val="0000FF"/>
              </a:solidFill>
            </a:endParaRPr>
          </a:p>
          <a:p>
            <a:pPr algn="r" rtl="1"/>
            <a:r>
              <a:rPr lang="he-IL" sz="2000" b="1" dirty="0">
                <a:solidFill>
                  <a:srgbClr val="0000FF"/>
                </a:solidFill>
              </a:rPr>
              <a:t>ג'וינט: </a:t>
            </a:r>
          </a:p>
          <a:p>
            <a:pPr algn="r" rtl="1"/>
            <a:r>
              <a:rPr lang="he-IL" sz="2000" b="1" u="sng" dirty="0"/>
              <a:t>פורום הגיל השלישי לקורונה</a:t>
            </a:r>
            <a:endParaRPr lang="he-IL" sz="2000" b="1" u="sng" dirty="0">
              <a:solidFill>
                <a:srgbClr val="0000FF"/>
              </a:solidFill>
            </a:endParaRPr>
          </a:p>
          <a:p>
            <a:pPr algn="r" rtl="1"/>
            <a:r>
              <a:rPr lang="he-IL" sz="2000" b="1" dirty="0">
                <a:solidFill>
                  <a:srgbClr val="0000FF"/>
                </a:solidFill>
              </a:rPr>
              <a:t>ועוד...</a:t>
            </a:r>
          </a:p>
          <a:p>
            <a:pPr algn="r" rtl="1"/>
            <a:endParaRPr lang="he-IL" sz="2000" b="1" dirty="0"/>
          </a:p>
          <a:p>
            <a:pPr algn="r" rtl="1"/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37862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EBB7A-1E42-4E6D-A984-78EDC5D07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6" y="908720"/>
            <a:ext cx="11497740" cy="54125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319ED"/>
                </a:solidFill>
              </a:rPr>
              <a:t>How to assess food insecurity? </a:t>
            </a:r>
            <a:r>
              <a:rPr lang="en-US" dirty="0"/>
              <a:t>by Qs, (how many?) by income? Data Collection, Dashboards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319ED"/>
                </a:solidFill>
              </a:rPr>
              <a:t>Who should get aid?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Criteria?:</a:t>
            </a:r>
            <a:r>
              <a:rPr lang="en-US" dirty="0"/>
              <a:t> Food Fortification (for All) vs Food Supplementation (for At Risk). </a:t>
            </a:r>
          </a:p>
          <a:p>
            <a:pPr lvl="1"/>
            <a:r>
              <a:rPr lang="en-US" sz="2800" dirty="0"/>
              <a:t>Economically disadvantaged - </a:t>
            </a:r>
            <a:r>
              <a:rPr lang="en-US" sz="2800" b="1" dirty="0">
                <a:solidFill>
                  <a:srgbClr val="FF0000"/>
                </a:solidFill>
              </a:rPr>
              <a:t>School Feeding Programs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Countering STIGMA  </a:t>
            </a:r>
          </a:p>
          <a:p>
            <a:pPr lvl="1"/>
            <a:r>
              <a:rPr lang="en-US" sz="2800" dirty="0"/>
              <a:t>“Help HOT Line”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319ED"/>
                </a:solidFill>
              </a:rPr>
              <a:t>What aid to be delivered?  </a:t>
            </a:r>
            <a:r>
              <a:rPr lang="en-US" dirty="0"/>
              <a:t>Food or Money or equivalent  - Food stamps? - Subsidies for healthy food. Role of NGOs, Food Banks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319ED"/>
                </a:solidFill>
              </a:rPr>
              <a:t>How to Plan? </a:t>
            </a:r>
            <a:r>
              <a:rPr lang="en-US" dirty="0"/>
              <a:t> </a:t>
            </a:r>
          </a:p>
          <a:p>
            <a:pPr marL="357188" lvl="1" indent="0"/>
            <a:r>
              <a:rPr lang="en-US" sz="2800" dirty="0"/>
              <a:t> Short term: – emergencies COVID, CONFLICT </a:t>
            </a:r>
          </a:p>
          <a:p>
            <a:pPr marL="357188" lvl="1" indent="0"/>
            <a:r>
              <a:rPr lang="en-US" sz="2800" dirty="0"/>
              <a:t> Long-term: Food Stores, Supply Chains, Sustainability</a:t>
            </a:r>
          </a:p>
        </p:txBody>
      </p:sp>
      <p:sp>
        <p:nvSpPr>
          <p:cNvPr id="10" name="כותרת 4">
            <a:extLst>
              <a:ext uri="{FF2B5EF4-FFF2-40B4-BE49-F238E27FC236}">
                <a16:creationId xmlns:a16="http://schemas.microsoft.com/office/drawing/2014/main" id="{2DC9ECB1-25F0-4094-8306-67BB6114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66" y="120006"/>
            <a:ext cx="8158498" cy="6453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3000" b="1" dirty="0">
                <a:solidFill>
                  <a:srgbClr val="7030A0"/>
                </a:solidFill>
                <a:latin typeface="+mn-lt"/>
              </a:rPr>
              <a:t>FOUR Questions &amp; Challenges for 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35681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86" y="3212976"/>
            <a:ext cx="10350405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What is the Sociotype?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Food </a:t>
            </a:r>
            <a:r>
              <a:rPr lang="en-US" b="1" dirty="0" err="1">
                <a:solidFill>
                  <a:srgbClr val="0000FF"/>
                </a:solidFill>
                <a:latin typeface="Calibri" panose="020F0502020204030204" pitchFamily="34" charset="0"/>
              </a:rPr>
              <a:t>InSecurity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 Challenges in Times of COVID &amp; Conflict?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Short-term &amp; Long Term Coping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" y="80044"/>
            <a:ext cx="2736304" cy="248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C9A7B-8B7D-475C-8C09-212094D7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99" y="80044"/>
            <a:ext cx="3541365" cy="212481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BF59BE8-6CF1-4366-9272-01653D68A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012" y="184572"/>
            <a:ext cx="6042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/>
              <a:t>Promoting Resilience in Combatting Food Insecurity using the </a:t>
            </a:r>
            <a:br>
              <a:rPr lang="en-US" sz="3600" b="1" dirty="0"/>
            </a:br>
            <a:r>
              <a:rPr lang="en-US" sz="3600" b="1" dirty="0"/>
              <a:t>Sociotype Framework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169077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86" y="3212976"/>
            <a:ext cx="10350405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What is the Sociotype?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Food </a:t>
            </a:r>
            <a:r>
              <a:rPr lang="en-US" b="1" dirty="0" err="1">
                <a:solidFill>
                  <a:srgbClr val="0000FF"/>
                </a:solidFill>
                <a:latin typeface="Calibri" panose="020F0502020204030204" pitchFamily="34" charset="0"/>
              </a:rPr>
              <a:t>InSecurity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 Challenges in Times of COVID &amp; Conflict?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Short-term &amp; Long Term Coping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" y="80044"/>
            <a:ext cx="2736304" cy="248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C9A7B-8B7D-475C-8C09-212094D7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99" y="80044"/>
            <a:ext cx="3541365" cy="212481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BF59BE8-6CF1-4366-9272-01653D68A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012" y="184572"/>
            <a:ext cx="6042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/>
              <a:t>Promoting Resilience in Combatting Food Insecurity using the </a:t>
            </a:r>
            <a:br>
              <a:rPr lang="en-US" sz="3600" b="1" dirty="0"/>
            </a:br>
            <a:r>
              <a:rPr lang="en-US" sz="3600" b="1" dirty="0"/>
              <a:t>Sociotype Framework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14043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B821F-8867-4194-86B3-97A7E4EE7F40}"/>
              </a:ext>
            </a:extLst>
          </p:cNvPr>
          <p:cNvSpPr txBox="1"/>
          <p:nvPr/>
        </p:nvSpPr>
        <p:spPr>
          <a:xfrm>
            <a:off x="379717" y="98926"/>
            <a:ext cx="101426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Increasing Resilience to Food Insecurity using the Sociotype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72FF-5703-46A7-800C-598840AB04DC}"/>
              </a:ext>
            </a:extLst>
          </p:cNvPr>
          <p:cNvSpPr/>
          <p:nvPr/>
        </p:nvSpPr>
        <p:spPr>
          <a:xfrm>
            <a:off x="319484" y="1181645"/>
            <a:ext cx="105295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u="sng" kern="0" dirty="0">
                <a:solidFill>
                  <a:srgbClr val="0D0D0D"/>
                </a:solidFill>
                <a:ea typeface="Times New Roman" panose="02020603050405020304" pitchFamily="18" charset="0"/>
              </a:rPr>
              <a:t>Individual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Health and wellbeing – Individual and Parental responsibilities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Women’s empowerment</a:t>
            </a:r>
            <a:endParaRPr lang="en-US" sz="2200" kern="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0" lvl="1"/>
            <a:r>
              <a:rPr lang="en-US" sz="2200" u="sng" kern="0" dirty="0">
                <a:solidFill>
                  <a:srgbClr val="0000FF"/>
                </a:solidFill>
                <a:ea typeface="Times New Roman" panose="02020603050405020304" pitchFamily="18" charset="0"/>
              </a:rPr>
              <a:t>Relationships</a:t>
            </a: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 (Household, Community, Living Environment)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Family Budgeting – Informed Food choices, Zero waste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Seasonality, Farmers markets, Plant-based foods, Poultry, Fish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Sharing Food, Traditional knowledge – urban </a:t>
            </a: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</a:t>
            </a: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 rural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FF"/>
                </a:solidFill>
                <a:ea typeface="Times New Roman" panose="02020603050405020304" pitchFamily="18" charset="0"/>
              </a:rPr>
              <a:t>Socialization, Agency (Civil Society) dialogues – 4 benefits of Mediterranean Diet</a:t>
            </a:r>
          </a:p>
          <a:p>
            <a:pPr>
              <a:spcAft>
                <a:spcPts val="0"/>
              </a:spcAft>
            </a:pPr>
            <a:r>
              <a:rPr lang="en-US" sz="2200" u="sng" kern="0" dirty="0">
                <a:solidFill>
                  <a:srgbClr val="0D0D0D"/>
                </a:solidFill>
                <a:ea typeface="Times New Roman" panose="02020603050405020304" pitchFamily="18" charset="0"/>
              </a:rPr>
              <a:t>Context</a:t>
            </a: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 (Institutions, Policy)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National Emergency Plans for Food, Water, Energy Security (short and long-term)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Education: School &amp; Community - Positive Nutrition and Lifestyle messages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FF0000"/>
                </a:solidFill>
                <a:ea typeface="Times New Roman" panose="02020603050405020304" pitchFamily="18" charset="0"/>
              </a:rPr>
              <a:t>Social Inequalities – inclusivity, Food 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Regulation of Food Industry and Catering sectors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Best Sustainable Agricultural practices, </a:t>
            </a:r>
            <a:r>
              <a:rPr lang="en-US" sz="2200" kern="0" dirty="0" err="1">
                <a:solidFill>
                  <a:srgbClr val="0D0D0D"/>
                </a:solidFill>
                <a:ea typeface="Times New Roman" panose="02020603050405020304" pitchFamily="18" charset="0"/>
              </a:rPr>
              <a:t>Agro</a:t>
            </a: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-Tec, Food-Tec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D0D0D"/>
                </a:solidFill>
                <a:ea typeface="Times New Roman" panose="02020603050405020304" pitchFamily="18" charset="0"/>
              </a:rPr>
              <a:t>International Trade, Co-operation &amp; Research towards Sustainable Food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kern="0" dirty="0">
              <a:solidFill>
                <a:srgbClr val="0D0D0D"/>
              </a:solidFill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kern="0" dirty="0">
              <a:solidFill>
                <a:srgbClr val="0D0D0D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56FD9-02F8-40C7-814C-A85C7CF72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9"/>
          <a:stretch/>
        </p:blipFill>
        <p:spPr>
          <a:xfrm>
            <a:off x="10272464" y="81087"/>
            <a:ext cx="1836559" cy="1979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E7771-5CAC-4D24-8A81-F78319270B97}"/>
              </a:ext>
            </a:extLst>
          </p:cNvPr>
          <p:cNvSpPr txBox="1"/>
          <p:nvPr/>
        </p:nvSpPr>
        <p:spPr>
          <a:xfrm>
            <a:off x="7630732" y="6469590"/>
            <a:ext cx="428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“Out of the strong came forth sweetness….”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8D941-48BE-45B9-86D6-6E8423F60227}"/>
              </a:ext>
            </a:extLst>
          </p:cNvPr>
          <p:cNvSpPr/>
          <p:nvPr/>
        </p:nvSpPr>
        <p:spPr>
          <a:xfrm>
            <a:off x="458484" y="548680"/>
            <a:ext cx="1135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Leveraging Crises </a:t>
            </a:r>
            <a:r>
              <a:rPr lang="en-US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Opportunities </a:t>
            </a:r>
            <a:r>
              <a:rPr lang="en-US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Change Points</a:t>
            </a: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3ABD76D0-A2CB-4C81-8685-988E21DAC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717" y="1549971"/>
            <a:ext cx="567771" cy="567771"/>
          </a:xfrm>
          <a:prstGeom prst="rect">
            <a:avLst/>
          </a:prstGeom>
        </p:spPr>
      </p:pic>
      <p:pic>
        <p:nvPicPr>
          <p:cNvPr id="11" name="Graphic 10" descr="Cheers">
            <a:extLst>
              <a:ext uri="{FF2B5EF4-FFF2-40B4-BE49-F238E27FC236}">
                <a16:creationId xmlns:a16="http://schemas.microsoft.com/office/drawing/2014/main" id="{28B55800-6F6F-4A53-A367-F1F58B237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140" y="3449035"/>
            <a:ext cx="516155" cy="516155"/>
          </a:xfrm>
          <a:prstGeom prst="rect">
            <a:avLst/>
          </a:prstGeom>
        </p:spPr>
      </p:pic>
      <p:pic>
        <p:nvPicPr>
          <p:cNvPr id="15" name="Graphic 14" descr="Female">
            <a:extLst>
              <a:ext uri="{FF2B5EF4-FFF2-40B4-BE49-F238E27FC236}">
                <a16:creationId xmlns:a16="http://schemas.microsoft.com/office/drawing/2014/main" id="{8D775E8F-091B-447C-BEA7-26E4DA2614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386" y="1973620"/>
            <a:ext cx="387795" cy="387795"/>
          </a:xfrm>
          <a:prstGeom prst="rect">
            <a:avLst/>
          </a:prstGeom>
        </p:spPr>
      </p:pic>
      <p:pic>
        <p:nvPicPr>
          <p:cNvPr id="17" name="Graphic 16" descr="Plant">
            <a:extLst>
              <a:ext uri="{FF2B5EF4-FFF2-40B4-BE49-F238E27FC236}">
                <a16:creationId xmlns:a16="http://schemas.microsoft.com/office/drawing/2014/main" id="{08A9ADAD-0619-413D-8CB0-E1724BE83D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601" y="2995699"/>
            <a:ext cx="469232" cy="469232"/>
          </a:xfrm>
          <a:prstGeom prst="rect">
            <a:avLst/>
          </a:prstGeom>
        </p:spPr>
      </p:pic>
      <p:pic>
        <p:nvPicPr>
          <p:cNvPr id="18" name="Graphic 17" descr="Factory">
            <a:extLst>
              <a:ext uri="{FF2B5EF4-FFF2-40B4-BE49-F238E27FC236}">
                <a16:creationId xmlns:a16="http://schemas.microsoft.com/office/drawing/2014/main" id="{0E8B81CC-8B3B-400F-B117-AE2E6C7114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2319" y="5211113"/>
            <a:ext cx="387795" cy="387795"/>
          </a:xfrm>
          <a:prstGeom prst="rect">
            <a:avLst/>
          </a:prstGeom>
        </p:spPr>
      </p:pic>
      <p:pic>
        <p:nvPicPr>
          <p:cNvPr id="22" name="Graphic 21" descr="Bank">
            <a:extLst>
              <a:ext uri="{FF2B5EF4-FFF2-40B4-BE49-F238E27FC236}">
                <a16:creationId xmlns:a16="http://schemas.microsoft.com/office/drawing/2014/main" id="{8981514B-0489-4C2D-8578-967EF81CA0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0600" y="4202852"/>
            <a:ext cx="387795" cy="387795"/>
          </a:xfrm>
          <a:prstGeom prst="rect">
            <a:avLst/>
          </a:prstGeom>
        </p:spPr>
      </p:pic>
      <p:pic>
        <p:nvPicPr>
          <p:cNvPr id="26" name="Graphic 25" descr="North America">
            <a:extLst>
              <a:ext uri="{FF2B5EF4-FFF2-40B4-BE49-F238E27FC236}">
                <a16:creationId xmlns:a16="http://schemas.microsoft.com/office/drawing/2014/main" id="{D05F040D-8142-430B-80A1-8E99CA13EB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0405" y="5921221"/>
            <a:ext cx="516155" cy="516155"/>
          </a:xfrm>
          <a:prstGeom prst="rect">
            <a:avLst/>
          </a:prstGeom>
        </p:spPr>
      </p:pic>
      <p:pic>
        <p:nvPicPr>
          <p:cNvPr id="28" name="Graphic 27" descr="Upward trend">
            <a:extLst>
              <a:ext uri="{FF2B5EF4-FFF2-40B4-BE49-F238E27FC236}">
                <a16:creationId xmlns:a16="http://schemas.microsoft.com/office/drawing/2014/main" id="{04207185-4704-4696-AE97-A05BEDD945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3681" y="5517232"/>
            <a:ext cx="426575" cy="426575"/>
          </a:xfrm>
          <a:prstGeom prst="rect">
            <a:avLst/>
          </a:prstGeom>
        </p:spPr>
      </p:pic>
      <p:pic>
        <p:nvPicPr>
          <p:cNvPr id="31" name="Graphic 30" descr="Money">
            <a:extLst>
              <a:ext uri="{FF2B5EF4-FFF2-40B4-BE49-F238E27FC236}">
                <a16:creationId xmlns:a16="http://schemas.microsoft.com/office/drawing/2014/main" id="{9FFBC578-57B9-472C-B629-BBBBFD59B2F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0406" y="2503388"/>
            <a:ext cx="516155" cy="5161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E50239-7E85-4C8C-8A7A-40AB586812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9" y="4552769"/>
            <a:ext cx="375480" cy="360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37" name="Graphic 36" descr="Scales of justice">
            <a:extLst>
              <a:ext uri="{FF2B5EF4-FFF2-40B4-BE49-F238E27FC236}">
                <a16:creationId xmlns:a16="http://schemas.microsoft.com/office/drawing/2014/main" id="{2953FBBC-E6A0-4BDA-8CAB-2054F9C8DF1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5178" y="4887230"/>
            <a:ext cx="469232" cy="469232"/>
          </a:xfrm>
          <a:prstGeom prst="rect">
            <a:avLst/>
          </a:prstGeom>
        </p:spPr>
      </p:pic>
      <p:pic>
        <p:nvPicPr>
          <p:cNvPr id="39" name="Graphic 38" descr="Test tubes">
            <a:extLst>
              <a:ext uri="{FF2B5EF4-FFF2-40B4-BE49-F238E27FC236}">
                <a16:creationId xmlns:a16="http://schemas.microsoft.com/office/drawing/2014/main" id="{D78A0908-94D8-4A1E-B6C4-409EC15D2D3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5958" y="5550917"/>
            <a:ext cx="387795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F019-C6E4-428F-9FD8-93053B8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75" y="82060"/>
            <a:ext cx="11330949" cy="66899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For the next Pandemic / Crisis: Actions @ Context Domain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4A2B-E2D7-4806-A09D-AB9690122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37" y="404664"/>
            <a:ext cx="5157787" cy="82391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30F94-2591-416D-9E70-02D3C57D4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9519" y="419300"/>
            <a:ext cx="5183188" cy="82391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B9675F4-7223-4860-93BC-729CF9D1343E}"/>
              </a:ext>
            </a:extLst>
          </p:cNvPr>
          <p:cNvSpPr txBox="1">
            <a:spLocks/>
          </p:cNvSpPr>
          <p:nvPr/>
        </p:nvSpPr>
        <p:spPr>
          <a:xfrm>
            <a:off x="5237740" y="721750"/>
            <a:ext cx="6644593" cy="5568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committee for emergency disasters: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risk management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response and monitoring  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health infrastructure,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BEDS, ICUs;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disease surveillance, manpower, research, 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emergency supplies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equipment (PPE) 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network for alerts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collaboration,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of Animal Markets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countries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security for                       regular access to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Food, Energy &amp; Water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Society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 Counter social media for fake news &amp; misinformation –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anti-Vaxxers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3D18B-57E6-402A-972C-2C23E05B3236}"/>
              </a:ext>
            </a:extLst>
          </p:cNvPr>
          <p:cNvSpPr txBox="1"/>
          <p:nvPr/>
        </p:nvSpPr>
        <p:spPr>
          <a:xfrm>
            <a:off x="76200" y="6384637"/>
            <a:ext cx="201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 &amp; Berry, 2021</a:t>
            </a:r>
          </a:p>
        </p:txBody>
      </p:sp>
      <p:pic>
        <p:nvPicPr>
          <p:cNvPr id="1026" name="Picture 2" descr="Web management icon">
            <a:extLst>
              <a:ext uri="{FF2B5EF4-FFF2-40B4-BE49-F238E27FC236}">
                <a16:creationId xmlns:a16="http://schemas.microsoft.com/office/drawing/2014/main" id="{ACAB914C-FF94-4918-B4A5-D90164C2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582" y="1052736"/>
            <a:ext cx="710050" cy="7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8EAA9-93C4-4DC2-AFC2-6D6BDD90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15" y="2425034"/>
            <a:ext cx="969640" cy="969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C8974D-E9F8-4419-84A0-C861A304B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23" y="3577153"/>
            <a:ext cx="825624" cy="8256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208BDA-91D8-4E75-B9D6-E08A393C8A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7"/>
          <a:stretch/>
        </p:blipFill>
        <p:spPr>
          <a:xfrm>
            <a:off x="10748108" y="5848095"/>
            <a:ext cx="1308058" cy="1084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4A8F8-E079-4F2E-8E16-7E8C55D1B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24" y="4465988"/>
            <a:ext cx="955115" cy="95511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E57B11-B098-4455-83AA-70326DA0DCC9}"/>
              </a:ext>
            </a:extLst>
          </p:cNvPr>
          <p:cNvSpPr txBox="1">
            <a:spLocks/>
          </p:cNvSpPr>
          <p:nvPr/>
        </p:nvSpPr>
        <p:spPr>
          <a:xfrm>
            <a:off x="112305" y="1314181"/>
            <a:ext cx="4543536" cy="48473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aid &amp; vaccinations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countries with weak public health infrastructures</a:t>
            </a: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Social and </a:t>
            </a:r>
            <a:r>
              <a:rPr kumimoji="0" lang="en-US" sz="7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support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at risk groups – homeless, elderly, lonely &amp; more. SCHOOL</a:t>
            </a:r>
            <a:r>
              <a:rPr kumimoji="0" lang="en-US" sz="7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MEALS</a:t>
            </a: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recovery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national and international levels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6B51B-48E3-45B4-8F38-6DCE79AE4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/>
          <a:stretch/>
        </p:blipFill>
        <p:spPr>
          <a:xfrm>
            <a:off x="3575720" y="4040423"/>
            <a:ext cx="1005344" cy="828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A87BF-7303-40C1-B4B8-80622DA8B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01" y="5157421"/>
            <a:ext cx="833457" cy="833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C10C63-D3EB-4867-BB40-24E75BB1F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69" y="1873374"/>
            <a:ext cx="709714" cy="7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88" y="1282974"/>
            <a:ext cx="1162442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Conclusions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319ED"/>
                </a:solidFill>
              </a:rPr>
              <a:t>Food Security as a basic </a:t>
            </a:r>
            <a:r>
              <a:rPr lang="en-US" sz="2800" u="sng" dirty="0">
                <a:solidFill>
                  <a:srgbClr val="0319ED"/>
                </a:solidFill>
              </a:rPr>
              <a:t>Government Responsibility</a:t>
            </a:r>
            <a:r>
              <a:rPr lang="en-US" sz="2800" dirty="0">
                <a:solidFill>
                  <a:srgbClr val="0319ED"/>
                </a:solidFill>
              </a:rPr>
              <a:t> (</a:t>
            </a:r>
            <a:r>
              <a:rPr lang="en-US" sz="2800" u="sng" dirty="0">
                <a:solidFill>
                  <a:srgbClr val="0319ED"/>
                </a:solidFill>
              </a:rPr>
              <a:t>=</a:t>
            </a:r>
            <a:r>
              <a:rPr lang="en-US" sz="2800" dirty="0">
                <a:solidFill>
                  <a:srgbClr val="0319ED"/>
                </a:solidFill>
              </a:rPr>
              <a:t> health, education,    	defense); access for ALL to Affordable, Healthy Food – </a:t>
            </a:r>
            <a:r>
              <a:rPr lang="en-US" sz="2800" dirty="0" err="1">
                <a:solidFill>
                  <a:srgbClr val="0319ED"/>
                </a:solidFill>
              </a:rPr>
              <a:t>MeDiet</a:t>
            </a: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u="sng" dirty="0"/>
              <a:t>Preparedness</a:t>
            </a:r>
            <a:r>
              <a:rPr lang="en-US" sz="2800" dirty="0"/>
              <a:t>: Multi-disciplinary teams with defined leadership and 	dedicated budgets for next pandemic / crisis</a:t>
            </a:r>
            <a:endParaRPr lang="en-US" sz="2800" dirty="0">
              <a:solidFill>
                <a:srgbClr val="0000F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Long-term SYSTEMIC </a:t>
            </a:r>
            <a:r>
              <a:rPr lang="en-US" sz="2800" u="sng" dirty="0">
                <a:solidFill>
                  <a:srgbClr val="0000FF"/>
                </a:solidFill>
              </a:rPr>
              <a:t>Policies</a:t>
            </a:r>
            <a:r>
              <a:rPr lang="en-US" sz="2800" dirty="0">
                <a:solidFill>
                  <a:srgbClr val="0000FF"/>
                </a:solidFill>
              </a:rPr>
              <a:t> towards </a:t>
            </a:r>
            <a:r>
              <a:rPr lang="en-US" sz="2800" u="sng" dirty="0">
                <a:solidFill>
                  <a:srgbClr val="0000FF"/>
                </a:solidFill>
              </a:rPr>
              <a:t>Sustainable Food Systems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Promoting </a:t>
            </a:r>
            <a:r>
              <a:rPr lang="en-US" sz="2800" u="sng" dirty="0"/>
              <a:t>Resilience</a:t>
            </a:r>
            <a:r>
              <a:rPr lang="en-US" sz="2800" dirty="0"/>
              <a:t> through the Sociotype Framework –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	 Individual, Relationships, Context Levels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D0D2624-E6CA-49D0-A9DF-781FA48E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60715"/>
            <a:ext cx="4069976" cy="762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96C64D-5A9D-483D-B1FD-CF8B60E98E3B}"/>
              </a:ext>
            </a:extLst>
          </p:cNvPr>
          <p:cNvSpPr txBox="1"/>
          <p:nvPr/>
        </p:nvSpPr>
        <p:spPr>
          <a:xfrm>
            <a:off x="119336" y="5337090"/>
            <a:ext cx="11959784" cy="138499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1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</a:rPr>
              <a:t>“Death and Life lie in the power of the tongue” (Proverbs 18:21)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1" dirty="0">
                <a:solidFill>
                  <a:srgbClr val="3333FF"/>
                </a:solidFill>
                <a:latin typeface="Calibri" panose="020F0502020204030204"/>
              </a:rPr>
              <a:t>“You cannot compare a person with bread in his basket to one who has none” 								(BT </a:t>
            </a:r>
            <a:r>
              <a:rPr lang="en-US" sz="2800" i="1" dirty="0" err="1">
                <a:solidFill>
                  <a:srgbClr val="3333FF"/>
                </a:solidFill>
                <a:latin typeface="Calibri" panose="020F0502020204030204"/>
              </a:rPr>
              <a:t>Yoma</a:t>
            </a:r>
            <a:r>
              <a:rPr lang="en-US" sz="2800" i="1" dirty="0">
                <a:solidFill>
                  <a:srgbClr val="3333FF"/>
                </a:solidFill>
                <a:latin typeface="Calibri" panose="020F0502020204030204"/>
              </a:rPr>
              <a:t> 74b)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7DAFA-7A1A-461D-81DA-1DB4E1BC2E68}"/>
              </a:ext>
            </a:extLst>
          </p:cNvPr>
          <p:cNvSpPr txBox="1"/>
          <p:nvPr/>
        </p:nvSpPr>
        <p:spPr>
          <a:xfrm>
            <a:off x="630866" y="205756"/>
            <a:ext cx="6352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Combating Food Insecurity in Israel: Lessons from COVID</a:t>
            </a:r>
          </a:p>
        </p:txBody>
      </p:sp>
    </p:spTree>
    <p:extLst>
      <p:ext uri="{BB962C8B-B14F-4D97-AF65-F5344CB8AC3E}">
        <p14:creationId xmlns:p14="http://schemas.microsoft.com/office/powerpoint/2010/main" val="22757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292989B7-A211-471F-A3AE-986B5EB9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81" y="3814072"/>
            <a:ext cx="2180706" cy="13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6" name="Text Box 2">
            <a:extLst>
              <a:ext uri="{FF2B5EF4-FFF2-40B4-BE49-F238E27FC236}">
                <a16:creationId xmlns:a16="http://schemas.microsoft.com/office/drawing/2014/main" id="{8F02BC25-27F9-483C-8D72-D64AC24F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641" y="68482"/>
            <a:ext cx="651668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“Tell me what YOU eat &amp;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 will tell you who YOU are”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“Tell me how a FAMILY eats &amp; I will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tell you how it FUNCTIONS”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“Tell me how a NATION eats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 will tell you its VALUES”</a:t>
            </a:r>
          </a:p>
        </p:txBody>
      </p:sp>
      <p:sp>
        <p:nvSpPr>
          <p:cNvPr id="54275" name="Line 3">
            <a:extLst>
              <a:ext uri="{FF2B5EF4-FFF2-40B4-BE49-F238E27FC236}">
                <a16:creationId xmlns:a16="http://schemas.microsoft.com/office/drawing/2014/main" id="{CCE6335A-1BBD-4FE6-B464-4A52C3526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941" y="1500742"/>
            <a:ext cx="542925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685800" rtl="1">
              <a:defRPr/>
            </a:pPr>
            <a:endParaRPr lang="en-GB" sz="1350">
              <a:solidFill>
                <a:srgbClr val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54276" name="Line 4">
            <a:extLst>
              <a:ext uri="{FF2B5EF4-FFF2-40B4-BE49-F238E27FC236}">
                <a16:creationId xmlns:a16="http://schemas.microsoft.com/office/drawing/2014/main" id="{EBE934AF-E187-4432-992F-A8DE13F0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435" y="4125224"/>
            <a:ext cx="542925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685800" rtl="1">
              <a:defRPr/>
            </a:pPr>
            <a:endParaRPr lang="en-GB" sz="1350">
              <a:solidFill>
                <a:srgbClr val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FADA0A09-93CA-4AEA-A2D2-6498F1DA0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2604" y="2845623"/>
            <a:ext cx="542925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685800" rtl="1">
              <a:defRPr/>
            </a:pPr>
            <a:endParaRPr lang="en-GB" sz="1350">
              <a:solidFill>
                <a:srgbClr val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05854-34CF-4E27-9B82-BC6D86B4EA30}"/>
              </a:ext>
            </a:extLst>
          </p:cNvPr>
          <p:cNvSpPr txBox="1"/>
          <p:nvPr/>
        </p:nvSpPr>
        <p:spPr>
          <a:xfrm>
            <a:off x="297508" y="1412776"/>
            <a:ext cx="469900" cy="39020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S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O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I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O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T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Y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P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E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▼</a:t>
            </a:r>
          </a:p>
          <a:p>
            <a:pPr algn="ctr" defTabSz="685800">
              <a:defRPr/>
            </a:pPr>
            <a:r>
              <a:rPr lang="en-US" sz="2250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▼</a:t>
            </a:r>
            <a:endParaRPr lang="en-GB" sz="2250" b="1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39944" name="TextBox 8">
            <a:extLst>
              <a:ext uri="{FF2B5EF4-FFF2-40B4-BE49-F238E27FC236}">
                <a16:creationId xmlns:a16="http://schemas.microsoft.com/office/drawing/2014/main" id="{DB3A83C2-FEDF-4675-AE85-4E5206E1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775" y="1100692"/>
            <a:ext cx="1471857" cy="400050"/>
          </a:xfrm>
          <a:prstGeom prst="rect">
            <a:avLst/>
          </a:prstGeom>
          <a:solidFill>
            <a:srgbClr val="66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Individual</a:t>
            </a:r>
            <a:endParaRPr lang="en-GB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7D319-BD56-4F87-9717-7D669CFB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91" y="2296856"/>
            <a:ext cx="164782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Relationships</a:t>
            </a:r>
            <a:endParaRPr lang="en-GB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6F0F4-782C-4CCF-8EE1-FB2E2198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07" y="3413962"/>
            <a:ext cx="1145992" cy="40011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Context</a:t>
            </a:r>
            <a:endParaRPr lang="en-GB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9947" name="Picture 2" descr="http://www.s9.com/images/portraits/3813_Brillat-Savarin-Anthelme.jpg">
            <a:extLst>
              <a:ext uri="{FF2B5EF4-FFF2-40B4-BE49-F238E27FC236}">
                <a16:creationId xmlns:a16="http://schemas.microsoft.com/office/drawing/2014/main" id="{2EC79FF3-5094-4DAA-8801-A2E0D585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4"/>
            <a:ext cx="925762" cy="12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4">
            <a:extLst>
              <a:ext uri="{FF2B5EF4-FFF2-40B4-BE49-F238E27FC236}">
                <a16:creationId xmlns:a16="http://schemas.microsoft.com/office/drawing/2014/main" id="{3A59039D-62AC-4F72-9DC1-D499D4CA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177" y="200527"/>
            <a:ext cx="2679107" cy="16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D220DA2-8ABD-47BD-B219-B75A0D2E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48" y="4229517"/>
            <a:ext cx="777443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Do kids go to bed hungry??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Do kids go to school without breakfast??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Do the elderly live off bread, margarine and jam?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 = COPING with FOOD INSECURITY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SOCIAL JUSTICE, EQUITY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&amp;  SUSTAINABILITY</a:t>
            </a:r>
          </a:p>
        </p:txBody>
      </p:sp>
      <p:pic>
        <p:nvPicPr>
          <p:cNvPr id="39950" name="Picture 2" descr="http://www.kingafreespirit.pl/kingaen/images/stories/Africa/Morocco/img_6577.jpg">
            <a:extLst>
              <a:ext uri="{FF2B5EF4-FFF2-40B4-BE49-F238E27FC236}">
                <a16:creationId xmlns:a16="http://schemas.microsoft.com/office/drawing/2014/main" id="{BAC96AC1-785D-4441-BCA7-2BE3FCC6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20" y="2179827"/>
            <a:ext cx="1998167" cy="149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">
            <a:extLst>
              <a:ext uri="{FF2B5EF4-FFF2-40B4-BE49-F238E27FC236}">
                <a16:creationId xmlns:a16="http://schemas.microsoft.com/office/drawing/2014/main" id="{2E22DEC5-4E26-4663-938F-0586F174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3"/>
          <a:stretch>
            <a:fillRect/>
          </a:stretch>
        </p:blipFill>
        <p:spPr bwMode="auto">
          <a:xfrm>
            <a:off x="9495381" y="5218881"/>
            <a:ext cx="2446903" cy="144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26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42A6-7147-4F8B-A07D-C4154DE8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72" y="1674560"/>
            <a:ext cx="3645665" cy="358917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COVID</a:t>
            </a:r>
          </a:p>
          <a:p>
            <a:r>
              <a:rPr lang="en-US" sz="3200" b="1" dirty="0"/>
              <a:t>CONFLICT</a:t>
            </a:r>
          </a:p>
          <a:p>
            <a:r>
              <a:rPr lang="en-US" b="1" dirty="0"/>
              <a:t>CLIMATE CHANGE</a:t>
            </a:r>
          </a:p>
          <a:p>
            <a:r>
              <a:rPr lang="en-US" sz="3200" b="1" dirty="0"/>
              <a:t>CYBER WARFARE</a:t>
            </a:r>
          </a:p>
          <a:p>
            <a:r>
              <a:rPr lang="en-US" sz="3200" b="1" dirty="0"/>
              <a:t>COSTS</a:t>
            </a:r>
          </a:p>
          <a:p>
            <a:r>
              <a:rPr lang="en-US" sz="3200" b="1" dirty="0"/>
              <a:t>COMPLEXITY</a:t>
            </a:r>
          </a:p>
          <a:p>
            <a:r>
              <a:rPr lang="en-US" sz="3200" b="1" dirty="0"/>
              <a:t>CHAOS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C6FB2-2C3B-4EAF-89D5-F6C289508432}"/>
              </a:ext>
            </a:extLst>
          </p:cNvPr>
          <p:cNvSpPr txBox="1"/>
          <p:nvPr/>
        </p:nvSpPr>
        <p:spPr>
          <a:xfrm>
            <a:off x="4207427" y="1992834"/>
            <a:ext cx="260565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COPING with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MAJOR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C R I S E 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1C80C-5094-461E-8AC9-EEA3BBC249C4}"/>
              </a:ext>
            </a:extLst>
          </p:cNvPr>
          <p:cNvSpPr txBox="1">
            <a:spLocks/>
          </p:cNvSpPr>
          <p:nvPr/>
        </p:nvSpPr>
        <p:spPr>
          <a:xfrm>
            <a:off x="8020402" y="1578192"/>
            <a:ext cx="3645665" cy="338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333FF"/>
                </a:solidFill>
              </a:rPr>
              <a:t>FOOD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333FF"/>
                </a:solidFill>
              </a:rPr>
              <a:t>ENERGY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333FF"/>
                </a:solidFill>
              </a:rPr>
              <a:t>WATER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333FF"/>
                </a:solidFill>
              </a:rPr>
              <a:t>COMMODOTIES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333FF"/>
                </a:solidFill>
              </a:rPr>
              <a:t>HUMANITARIAN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7E17D-EA1A-42EA-89E1-D5BBCA53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15" y="42137"/>
            <a:ext cx="3348563" cy="1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1C3472-11A8-489C-8B33-CE9BEB4DE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3"/>
          <a:stretch/>
        </p:blipFill>
        <p:spPr>
          <a:xfrm>
            <a:off x="7634493" y="78246"/>
            <a:ext cx="4442307" cy="1516013"/>
          </a:xfrm>
          <a:prstGeom prst="rect">
            <a:avLst/>
          </a:prstGeom>
        </p:spPr>
      </p:pic>
      <p:pic>
        <p:nvPicPr>
          <p:cNvPr id="16" name="תמונה 9">
            <a:extLst>
              <a:ext uri="{FF2B5EF4-FFF2-40B4-BE49-F238E27FC236}">
                <a16:creationId xmlns:a16="http://schemas.microsoft.com/office/drawing/2014/main" id="{D1632F4E-01AA-44B3-A8A3-FBF9C4A6B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06" y="5245389"/>
            <a:ext cx="2376402" cy="13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תמונה 10">
            <a:extLst>
              <a:ext uri="{FF2B5EF4-FFF2-40B4-BE49-F238E27FC236}">
                <a16:creationId xmlns:a16="http://schemas.microsoft.com/office/drawing/2014/main" id="{AAD4233C-8322-4F02-AD8A-6E2AEE279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14722" b="9502"/>
          <a:stretch>
            <a:fillRect/>
          </a:stretch>
        </p:blipFill>
        <p:spPr bwMode="auto">
          <a:xfrm>
            <a:off x="6153962" y="5234054"/>
            <a:ext cx="2402435" cy="13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22">
            <a:extLst>
              <a:ext uri="{FF2B5EF4-FFF2-40B4-BE49-F238E27FC236}">
                <a16:creationId xmlns:a16="http://schemas.microsoft.com/office/drawing/2014/main" id="{87174850-243A-4925-AEA0-337EF0E51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35" y="5263740"/>
            <a:ext cx="2434590" cy="14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תמונה 13">
            <a:extLst>
              <a:ext uri="{FF2B5EF4-FFF2-40B4-BE49-F238E27FC236}">
                <a16:creationId xmlns:a16="http://schemas.microsoft.com/office/drawing/2014/main" id="{B34A0CA8-9659-4249-BC60-5178518A9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5" y="5245389"/>
            <a:ext cx="2543421" cy="14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67458734-32C0-4762-B9E2-D6494A1E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2" y="62707"/>
            <a:ext cx="2223978" cy="14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116631"/>
            <a:ext cx="3064520" cy="83943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  O P I N G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64" y="764704"/>
            <a:ext cx="7213070" cy="3672408"/>
          </a:xfrm>
        </p:spPr>
        <p:txBody>
          <a:bodyPr/>
          <a:lstStyle/>
          <a:p>
            <a:pPr>
              <a:buNone/>
            </a:pPr>
            <a:r>
              <a:rPr lang="en-US" sz="4800" b="1" dirty="0"/>
              <a:t>Q</a:t>
            </a:r>
            <a:r>
              <a:rPr lang="en-US" b="1" dirty="0"/>
              <a:t>: How do we </a:t>
            </a:r>
            <a:r>
              <a:rPr lang="en-US" b="1" dirty="0">
                <a:solidFill>
                  <a:srgbClr val="FF0000"/>
                </a:solidFill>
              </a:rPr>
              <a:t>COPE </a:t>
            </a:r>
            <a:r>
              <a:rPr lang="en-US" b="1" dirty="0"/>
              <a:t>with “LIFE” stresses in general, and chronic disease and Food Insecurity, in particular?</a:t>
            </a:r>
          </a:p>
          <a:p>
            <a:pPr>
              <a:buNone/>
            </a:pPr>
            <a:r>
              <a:rPr lang="en-US" sz="4800" b="1" dirty="0"/>
              <a:t>A</a:t>
            </a:r>
            <a:r>
              <a:rPr lang="en-US" b="1" dirty="0"/>
              <a:t>: Well, it all depends on your    		</a:t>
            </a:r>
            <a:r>
              <a:rPr lang="en-US" sz="4000" b="1" dirty="0">
                <a:solidFill>
                  <a:srgbClr val="FF0000"/>
                </a:solidFill>
              </a:rPr>
              <a:t>SOCIOTYPE……</a:t>
            </a:r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Organizational Ecological Framework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6095038"/>
            <a:ext cx="115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Berry EM &amp; DeGeest S. Tell me what you eat and I will tell you your sociotype: coping with diabesity. RMMJ 3:e0010, 2012.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91344" y="5446966"/>
            <a:ext cx="11809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 EM.</a:t>
            </a:r>
            <a:r>
              <a:rPr lang="en-GB" b="1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GB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The role of the sociotype in managing chronic disease: Integrating bio-psycho-sociology with systems biology. </a:t>
            </a: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Hypotheses 77 : 610, 2011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36160" y="44624"/>
            <a:ext cx="2988046" cy="4176463"/>
            <a:chOff x="5688410" y="44624"/>
            <a:chExt cx="3420094" cy="4824535"/>
          </a:xfrm>
        </p:grpSpPr>
        <p:pic>
          <p:nvPicPr>
            <p:cNvPr id="6" name="Picture 6" descr="http://media-cache-lt0.pinterest.com/192x/8b/1f/50/8b1f5002c1f6bd46d3e90010ec128d7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410" y="1052736"/>
              <a:ext cx="3420094" cy="381642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79670" y="44624"/>
              <a:ext cx="2451640" cy="124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Nutrition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&amp; Fitness</a:t>
              </a:r>
              <a:endParaRPr lang="en-GB" sz="32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80176" y="44624"/>
            <a:ext cx="2736304" cy="417646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15480" y="4512022"/>
            <a:ext cx="9361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Multi-Disciplines: Anthropology, Medicine, Nursing,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Physiology, Psychology, Sociology, &amp; more…</a:t>
            </a:r>
            <a:endParaRPr lang="en-GB" sz="3200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305235" y="1887758"/>
            <a:ext cx="182321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Genotype</a:t>
            </a:r>
            <a:endParaRPr lang="en-GB" sz="2800" b="1" u="sng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688" y="3563531"/>
            <a:ext cx="1577412" cy="461665"/>
          </a:xfrm>
          <a:prstGeom prst="rect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Individual</a:t>
            </a:r>
            <a:endParaRPr lang="en-GB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544" y="4367071"/>
            <a:ext cx="192255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Relationships</a:t>
            </a:r>
            <a:endParaRPr lang="en-GB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92" y="4826687"/>
            <a:ext cx="1322767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Context</a:t>
            </a:r>
            <a:endParaRPr lang="en-GB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85986" y="2485124"/>
            <a:ext cx="2082044" cy="20621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PHENOTYPE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Observable 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Characteristics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Behavior Patterns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Personality 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cs typeface="Arial" pitchFamily="34" charset="0"/>
                <a:sym typeface="Wingdings" pitchFamily="2" charset="2"/>
              </a:rPr>
              <a:t>e.g. </a:t>
            </a:r>
            <a:r>
              <a:rPr lang="en-US" sz="2400" b="1" i="1" u="sng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COPING</a:t>
            </a:r>
            <a:endParaRPr lang="en-GB" sz="2400" b="1" i="1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976820" y="1780010"/>
            <a:ext cx="164660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cs typeface="Arial" pitchFamily="34" charset="0"/>
              </a:rPr>
              <a:t>Sociotype</a:t>
            </a:r>
            <a:endParaRPr lang="en-GB" sz="28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2" idx="3"/>
            <a:endCxn id="11" idx="0"/>
          </p:cNvCxnSpPr>
          <p:nvPr/>
        </p:nvCxnSpPr>
        <p:spPr>
          <a:xfrm>
            <a:off x="3623426" y="2041620"/>
            <a:ext cx="2403582" cy="443504"/>
          </a:xfrm>
          <a:prstGeom prst="straightConnector1">
            <a:avLst/>
          </a:prstGeom>
          <a:ln w="571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11" idx="0"/>
          </p:cNvCxnSpPr>
          <p:nvPr/>
        </p:nvCxnSpPr>
        <p:spPr>
          <a:xfrm flipH="1">
            <a:off x="6027008" y="2149368"/>
            <a:ext cx="2278227" cy="335756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0" idx="0"/>
          </p:cNvCxnSpPr>
          <p:nvPr/>
        </p:nvCxnSpPr>
        <p:spPr>
          <a:xfrm flipH="1">
            <a:off x="1284776" y="2303230"/>
            <a:ext cx="1515347" cy="252345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2" idx="2"/>
            <a:endCxn id="9" idx="0"/>
          </p:cNvCxnSpPr>
          <p:nvPr/>
        </p:nvCxnSpPr>
        <p:spPr>
          <a:xfrm>
            <a:off x="2800123" y="2303230"/>
            <a:ext cx="152700" cy="206384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2" idx="2"/>
            <a:endCxn id="8" idx="0"/>
          </p:cNvCxnSpPr>
          <p:nvPr/>
        </p:nvCxnSpPr>
        <p:spPr>
          <a:xfrm>
            <a:off x="2800123" y="2303230"/>
            <a:ext cx="1276271" cy="126030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2" idx="0"/>
          </p:cNvCxnSpPr>
          <p:nvPr/>
        </p:nvCxnSpPr>
        <p:spPr>
          <a:xfrm rot="10800000">
            <a:off x="2800125" y="1780012"/>
            <a:ext cx="6536237" cy="119787"/>
          </a:xfrm>
          <a:prstGeom prst="bentConnector4">
            <a:avLst>
              <a:gd name="adj1" fmla="val 44"/>
              <a:gd name="adj2" fmla="val 580388"/>
            </a:avLst>
          </a:prstGeom>
          <a:ln w="5715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1505" y="5711843"/>
            <a:ext cx="878721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prstClr val="black"/>
                </a:solidFill>
                <a:cs typeface="Arial" charset="0"/>
              </a:rPr>
              <a:t>in utero </a:t>
            </a:r>
            <a:r>
              <a:rPr lang="en-US" sz="22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</a:t>
            </a:r>
            <a:r>
              <a:rPr lang="en-US" sz="2200" b="1" i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2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Childhood  Adolescence  Adult  Middle Age  Old Age</a:t>
            </a:r>
            <a:endParaRPr lang="en-GB" sz="2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3513" y="-27384"/>
            <a:ext cx="878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Sociotype </a:t>
            </a:r>
            <a:r>
              <a:rPr lang="en-US" sz="3600" b="1" dirty="0">
                <a:solidFill>
                  <a:prstClr val="black"/>
                </a:solidFill>
                <a:cs typeface="Arial" charset="0"/>
              </a:rPr>
              <a:t>x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cs typeface="Arial" charset="0"/>
              </a:rPr>
              <a:t>Genotype </a:t>
            </a:r>
            <a:r>
              <a:rPr lang="en-US" sz="3600" b="1" i="1" dirty="0">
                <a:solidFill>
                  <a:prstClr val="black"/>
                </a:solidFill>
                <a:cs typeface="Arial" charset="0"/>
              </a:rPr>
              <a:t>determines</a:t>
            </a:r>
            <a:r>
              <a:rPr lang="en-US" sz="3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cs typeface="Arial" charset="0"/>
              </a:rPr>
              <a:t>Phenotype</a:t>
            </a:r>
            <a:endParaRPr lang="en-GB" sz="3600" b="1" dirty="0">
              <a:solidFill>
                <a:srgbClr val="0000CC"/>
              </a:solidFill>
              <a:cs typeface="Arial" charset="0"/>
            </a:endParaRPr>
          </a:p>
        </p:txBody>
      </p:sp>
      <p:cxnSp>
        <p:nvCxnSpPr>
          <p:cNvPr id="19" name="Straight Arrow Connector 18"/>
          <p:cNvCxnSpPr>
            <a:stCxn id="11" idx="2"/>
            <a:endCxn id="18" idx="0"/>
          </p:cNvCxnSpPr>
          <p:nvPr/>
        </p:nvCxnSpPr>
        <p:spPr>
          <a:xfrm flipH="1">
            <a:off x="6025112" y="4547227"/>
            <a:ext cx="1896" cy="116461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2788" y="2458013"/>
            <a:ext cx="1338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Relatively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Unchanging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8372" y="2276872"/>
            <a:ext cx="1201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Constantly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 Changing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Inputs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9464" y="6104555"/>
            <a:ext cx="278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cs typeface="Arial" charset="0"/>
                <a:sym typeface="Wingdings" pitchFamily="2" charset="2"/>
              </a:rPr>
              <a:t>E X P E R I E N C E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4554" y="3335151"/>
            <a:ext cx="4342807" cy="209288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600" b="1" i="1" dirty="0">
                <a:solidFill>
                  <a:srgbClr val="FF0000"/>
                </a:solidFill>
                <a:cs typeface="Arial" charset="0"/>
              </a:rPr>
              <a:t>Why you are, how you are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>
                <a:solidFill>
                  <a:srgbClr val="FF0000"/>
                </a:solidFill>
                <a:cs typeface="Arial" charset="0"/>
              </a:rPr>
              <a:t>  Why you do, what you do…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 i="1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600" b="1" i="1" dirty="0">
                <a:solidFill>
                  <a:srgbClr val="0000CC"/>
                </a:solidFill>
                <a:cs typeface="Arial" charset="0"/>
              </a:rPr>
              <a:t>Sociotype changes within an individual during life time</a:t>
            </a:r>
            <a:endParaRPr lang="en-US" sz="26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529" y="548681"/>
            <a:ext cx="87314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cs typeface="Arial" charset="0"/>
              </a:rPr>
              <a:t>No one NORMAL Sociotype – Everyone has his/her own Sociotype…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9401" y="6525344"/>
            <a:ext cx="5205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Berry et al. Health </a:t>
            </a:r>
            <a:r>
              <a:rPr lang="en-US" sz="1600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Psychol</a:t>
            </a:r>
            <a:r>
              <a:rPr lang="en-US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 &amp; </a:t>
            </a:r>
            <a:r>
              <a:rPr lang="en-US" sz="1600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Behav</a:t>
            </a:r>
            <a:r>
              <a:rPr lang="en-US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 Med. 5 : 177, 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5986" y="1410968"/>
            <a:ext cx="22525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EPIGENETICS</a:t>
            </a:r>
          </a:p>
        </p:txBody>
      </p:sp>
    </p:spTree>
    <p:extLst>
      <p:ext uri="{BB962C8B-B14F-4D97-AF65-F5344CB8AC3E}">
        <p14:creationId xmlns:p14="http://schemas.microsoft.com/office/powerpoint/2010/main" val="1481596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20" grpId="0"/>
      <p:bldP spid="21" grpId="0"/>
      <p:bldP spid="42" grpId="0"/>
      <p:bldP spid="2" grpId="0" animBg="1"/>
      <p:bldP spid="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7186" y="580244"/>
            <a:ext cx="1818126" cy="1861419"/>
            <a:chOff x="687186" y="580244"/>
            <a:chExt cx="1818126" cy="1861419"/>
          </a:xfrm>
        </p:grpSpPr>
        <p:pic>
          <p:nvPicPr>
            <p:cNvPr id="3" name="מציין מיקום תוכן 3">
              <a:extLst>
                <a:ext uri="{FF2B5EF4-FFF2-40B4-BE49-F238E27FC236}">
                  <a16:creationId xmlns:a16="http://schemas.microsoft.com/office/drawing/2014/main" id="{BB9331C5-93CB-436B-9509-0EA035ECE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0" t="55787" r="30453" b="18024"/>
            <a:stretch/>
          </p:blipFill>
          <p:spPr>
            <a:xfrm>
              <a:off x="804160" y="970672"/>
              <a:ext cx="1584176" cy="14709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6B8332-BB9F-493C-B6C3-5725137519F1}"/>
                </a:ext>
              </a:extLst>
            </p:cNvPr>
            <p:cNvSpPr txBox="1"/>
            <p:nvPr/>
          </p:nvSpPr>
          <p:spPr>
            <a:xfrm>
              <a:off x="687186" y="580244"/>
              <a:ext cx="1818126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b="1" dirty="0"/>
                <a:t>Individual Health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4160" y="2636715"/>
            <a:ext cx="1584176" cy="1846710"/>
            <a:chOff x="804160" y="2636715"/>
            <a:chExt cx="1584176" cy="1846710"/>
          </a:xfrm>
        </p:grpSpPr>
        <p:pic>
          <p:nvPicPr>
            <p:cNvPr id="2" name="מציין מיקום תוכן 3">
              <a:extLst>
                <a:ext uri="{FF2B5EF4-FFF2-40B4-BE49-F238E27FC236}">
                  <a16:creationId xmlns:a16="http://schemas.microsoft.com/office/drawing/2014/main" id="{EA5DAFCA-FFA9-4071-92ED-2EEC14DE5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0" t="5942" r="30453" b="67868"/>
            <a:stretch/>
          </p:blipFill>
          <p:spPr>
            <a:xfrm>
              <a:off x="804160" y="3012434"/>
              <a:ext cx="1584176" cy="14709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92AD7-0377-4DA6-95EC-06AB1858C96D}"/>
                </a:ext>
              </a:extLst>
            </p:cNvPr>
            <p:cNvSpPr txBox="1"/>
            <p:nvPr/>
          </p:nvSpPr>
          <p:spPr>
            <a:xfrm>
              <a:off x="865245" y="2636715"/>
              <a:ext cx="1462003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b="1" dirty="0"/>
                <a:t>Relationships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3" y="4745133"/>
            <a:ext cx="1363690" cy="1862479"/>
            <a:chOff x="914403" y="4641182"/>
            <a:chExt cx="1363690" cy="18624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F0ADAA-10FE-4002-8697-DDFC369C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3" y="5029171"/>
              <a:ext cx="1363690" cy="14744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97EA8E-5ADA-4A53-8ED9-F8D35E99902A}"/>
                </a:ext>
              </a:extLst>
            </p:cNvPr>
            <p:cNvSpPr txBox="1"/>
            <p:nvPr/>
          </p:nvSpPr>
          <p:spPr>
            <a:xfrm>
              <a:off x="1133074" y="4641182"/>
              <a:ext cx="926343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b="1" dirty="0"/>
                <a:t>Context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89B314-C512-4F18-8C80-5FC2AD0E776F}"/>
              </a:ext>
            </a:extLst>
          </p:cNvPr>
          <p:cNvSpPr txBox="1"/>
          <p:nvPr/>
        </p:nvSpPr>
        <p:spPr>
          <a:xfrm>
            <a:off x="3712029" y="855753"/>
            <a:ext cx="8236200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Growth &amp; Development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Upbringing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Physical, mental well-being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IQ, EQ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Chronic disease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Spiritual belief systems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Sense of humor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Coping strategies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BBF2C-5D7F-4525-9E7F-0DA4EDF3BF1E}"/>
              </a:ext>
            </a:extLst>
          </p:cNvPr>
          <p:cNvSpPr txBox="1"/>
          <p:nvPr/>
        </p:nvSpPr>
        <p:spPr>
          <a:xfrm>
            <a:off x="3609983" y="2885070"/>
            <a:ext cx="8236200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Family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Friends – social networks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Partners, lovers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Work relationships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Professional advisors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Carers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Strangers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Coping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53227-2FB8-4E25-85CD-2A776EFCA0EE}"/>
              </a:ext>
            </a:extLst>
          </p:cNvPr>
          <p:cNvSpPr txBox="1"/>
          <p:nvPr/>
        </p:nvSpPr>
        <p:spPr>
          <a:xfrm>
            <a:off x="3472628" y="4724974"/>
            <a:ext cx="8715002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Demographics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Education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Economic situation - employment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Environment – home, leisure, work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Religious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Culture, societal values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Political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Health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Legal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Food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Coping strategies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0BBFE-FDC7-458E-924A-ABD296BF539C}"/>
              </a:ext>
            </a:extLst>
          </p:cNvPr>
          <p:cNvSpPr txBox="1"/>
          <p:nvPr/>
        </p:nvSpPr>
        <p:spPr>
          <a:xfrm>
            <a:off x="3225251" y="116632"/>
            <a:ext cx="7623277" cy="616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3" dirty="0">
                <a:solidFill>
                  <a:srgbClr val="FF0000"/>
                </a:solidFill>
                <a:latin typeface="Calibri" panose="020F0502020204030204"/>
              </a:rPr>
              <a:t>Factors Affecting the Sociotype Domains</a:t>
            </a:r>
          </a:p>
        </p:txBody>
      </p:sp>
    </p:spTree>
    <p:extLst>
      <p:ext uri="{BB962C8B-B14F-4D97-AF65-F5344CB8AC3E}">
        <p14:creationId xmlns:p14="http://schemas.microsoft.com/office/powerpoint/2010/main" val="2115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93288" cy="703848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>
                <a:latin typeface="+mn-lt"/>
              </a:rPr>
              <a:t>Coping &amp; </a:t>
            </a:r>
            <a:r>
              <a:rPr lang="en-US" sz="3000">
                <a:latin typeface="+mn-lt"/>
              </a:rPr>
              <a:t>Mastery Skills </a:t>
            </a:r>
            <a:r>
              <a:rPr lang="en-US" sz="3000" dirty="0">
                <a:latin typeface="+mn-lt"/>
              </a:rPr>
              <a:t>are lower in less educated, the poor &amp; the sick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695211"/>
              </p:ext>
            </p:extLst>
          </p:nvPr>
        </p:nvGraphicFramePr>
        <p:xfrm>
          <a:off x="1242392" y="1268760"/>
          <a:ext cx="411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311701" y="3139960"/>
            <a:ext cx="24758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Coping &amp; Mastery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600" y="5805264"/>
            <a:ext cx="21330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Arial" charset="0"/>
              </a:rPr>
              <a:t>Years of Education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0021784"/>
              </p:ext>
            </p:extLst>
          </p:nvPr>
        </p:nvGraphicFramePr>
        <p:xfrm>
          <a:off x="5509592" y="1268760"/>
          <a:ext cx="411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68009" y="5805264"/>
            <a:ext cx="31381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latin typeface="Calibri"/>
                <a:cs typeface="Arial" charset="0"/>
              </a:rPr>
              <a:t>Relative Economic Situation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9900"/>
                </a:solidFill>
                <a:latin typeface="Calibri"/>
                <a:cs typeface="Arial" charset="0"/>
              </a:rPr>
              <a:t>Health Status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00456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CC"/>
                </a:solidFill>
                <a:latin typeface="Calibri"/>
                <a:cs typeface="Arial" charset="0"/>
              </a:rPr>
              <a:t>Berry et al,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48E61-DB88-4294-B4C3-33F4891EE2B3}"/>
              </a:ext>
            </a:extLst>
          </p:cNvPr>
          <p:cNvSpPr txBox="1"/>
          <p:nvPr/>
        </p:nvSpPr>
        <p:spPr>
          <a:xfrm>
            <a:off x="8688288" y="980728"/>
            <a:ext cx="338437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latin typeface="Calibri"/>
                <a:cs typeface="Arial" charset="0"/>
              </a:rPr>
              <a:t>C O P I N G &amp; M A S T E R Y	N= 1296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latin typeface="Calibri"/>
                <a:cs typeface="Arial" charset="0"/>
              </a:rPr>
              <a:t>No relation to 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Calibri"/>
                <a:cs typeface="Arial" charset="0"/>
              </a:rPr>
              <a:t>-</a:t>
            </a:r>
            <a:r>
              <a:rPr lang="en-US" sz="2200" b="1" dirty="0" err="1">
                <a:solidFill>
                  <a:srgbClr val="FF0000"/>
                </a:solidFill>
                <a:latin typeface="Calibri"/>
                <a:cs typeface="Arial" charset="0"/>
              </a:rPr>
              <a:t>ve</a:t>
            </a:r>
            <a:r>
              <a:rPr lang="en-US" sz="2200" b="1" dirty="0">
                <a:solidFill>
                  <a:srgbClr val="FF0000"/>
                </a:solidFill>
                <a:latin typeface="Calibri"/>
                <a:cs typeface="Arial" charset="0"/>
              </a:rPr>
              <a:t> Smoking, Stress,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Calibri"/>
                <a:cs typeface="Arial" charset="0"/>
              </a:rPr>
              <a:t>       Living Alone</a:t>
            </a:r>
          </a:p>
          <a:p>
            <a:pPr marL="446088" indent="-4460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Calibri"/>
                <a:cs typeface="Arial" charset="0"/>
              </a:rPr>
              <a:t>+</a:t>
            </a:r>
            <a:r>
              <a:rPr lang="en-US" sz="2200" b="1" dirty="0" err="1">
                <a:solidFill>
                  <a:srgbClr val="0000FF"/>
                </a:solidFill>
                <a:latin typeface="Calibri"/>
                <a:cs typeface="Arial" charset="0"/>
              </a:rPr>
              <a:t>ve</a:t>
            </a:r>
            <a:r>
              <a:rPr lang="en-US" sz="2200" b="1" dirty="0">
                <a:solidFill>
                  <a:srgbClr val="0000FF"/>
                </a:solidFill>
                <a:latin typeface="Calibri"/>
                <a:cs typeface="Arial" charset="0"/>
              </a:rPr>
              <a:t> Health Behaviors,    Education, </a:t>
            </a:r>
          </a:p>
          <a:p>
            <a:pPr marL="4460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Calibri"/>
                <a:cs typeface="Arial" charset="0"/>
              </a:rPr>
              <a:t>Economic Situation</a:t>
            </a:r>
          </a:p>
        </p:txBody>
      </p:sp>
    </p:spTree>
    <p:extLst>
      <p:ext uri="{BB962C8B-B14F-4D97-AF65-F5344CB8AC3E}">
        <p14:creationId xmlns:p14="http://schemas.microsoft.com/office/powerpoint/2010/main" val="7776648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981200" y="6245225"/>
            <a:ext cx="2133600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solidFill>
                  <a:srgbClr val="000000"/>
                </a:solidFill>
                <a:latin typeface="Calibri"/>
              </a:rPr>
              <a:t>School of Public Health – Jerusalem</a:t>
            </a:r>
          </a:p>
          <a:p>
            <a:pPr algn="l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solidFill>
                  <a:srgbClr val="000000"/>
                </a:solidFill>
                <a:latin typeface="Calibri"/>
              </a:rPr>
              <a:t>Amalia Waxman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9650"/>
            <a:ext cx="10729192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20546" y="260648"/>
            <a:ext cx="3788022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FF"/>
                </a:solidFill>
                <a:latin typeface="Calibri"/>
                <a:cs typeface="Arial" charset="0"/>
              </a:rPr>
              <a:t>Individual Behaviour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cs typeface="Arial" charset="0"/>
              </a:rPr>
              <a:t>&lt;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cs typeface="Arial" charset="0"/>
              </a:rPr>
              <a:t>Individual Health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Arial" charset="0"/>
              </a:rPr>
              <a:t>&gt;</a:t>
            </a:r>
            <a:endParaRPr lang="en-GB" sz="28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84182" y="4130056"/>
            <a:ext cx="3408362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FF"/>
                </a:solidFill>
                <a:latin typeface="Calibri"/>
                <a:cs typeface="Arial" charset="0"/>
              </a:rPr>
              <a:t>Change in</a:t>
            </a:r>
            <a:endParaRPr lang="en-GB" sz="2800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cs typeface="Arial" charset="0"/>
              </a:rPr>
              <a:t>&lt;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cs typeface="Arial" charset="0"/>
              </a:rPr>
              <a:t>Relationships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Arial" charset="0"/>
              </a:rPr>
              <a:t>&gt;</a:t>
            </a:r>
            <a:endParaRPr lang="en-GB" sz="2800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FF0000"/>
                </a:solidFill>
                <a:latin typeface="Calibri"/>
                <a:cs typeface="Arial" charset="0"/>
              </a:rPr>
              <a:t> &lt;</a:t>
            </a:r>
            <a:r>
              <a:rPr lang="en-GB" sz="2800" b="1" u="sng" dirty="0">
                <a:solidFill>
                  <a:srgbClr val="FF0000"/>
                </a:solidFill>
                <a:latin typeface="Calibri"/>
                <a:cs typeface="Arial" charset="0"/>
              </a:rPr>
              <a:t>Context</a:t>
            </a:r>
            <a:r>
              <a:rPr lang="en-GB" sz="2800" b="1" dirty="0">
                <a:solidFill>
                  <a:srgbClr val="FF0000"/>
                </a:solidFill>
                <a:latin typeface="Calibri"/>
                <a:cs typeface="Arial" charset="0"/>
              </a:rPr>
              <a:t>&gt;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368" y="4437113"/>
            <a:ext cx="605326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CC"/>
                </a:solidFill>
                <a:latin typeface="Calibri"/>
                <a:cs typeface="Arial" charset="0"/>
              </a:rPr>
              <a:t>Consider also: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0000CC"/>
                </a:solidFill>
                <a:latin typeface="Calibri"/>
                <a:cs typeface="Arial" charset="0"/>
              </a:rPr>
              <a:t> Juggling the # &amp; type of those balls…..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i="1" dirty="0">
                <a:solidFill>
                  <a:srgbClr val="0000CC"/>
                </a:solidFill>
                <a:latin typeface="Calibri"/>
                <a:cs typeface="Arial" charset="0"/>
              </a:rPr>
              <a:t> Soles of your shoes….</a:t>
            </a:r>
            <a:endParaRPr lang="en-GB" sz="2800" b="1" i="1" dirty="0">
              <a:solidFill>
                <a:srgbClr val="0000CC"/>
              </a:solidFill>
              <a:latin typeface="Calibri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864" y="105273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C O P I N 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LIFE TASKS</a:t>
            </a:r>
            <a:endParaRPr lang="en-GB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8450" y="2420888"/>
            <a:ext cx="263405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Sociotype</a:t>
            </a:r>
            <a:endParaRPr lang="en-GB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Straight Arrow Connector 10"/>
          <p:cNvCxnSpPr>
            <a:cxnSpLocks/>
            <a:stCxn id="9" idx="0"/>
            <a:endCxn id="13316" idx="2"/>
          </p:cNvCxnSpPr>
          <p:nvPr/>
        </p:nvCxnSpPr>
        <p:spPr>
          <a:xfrm flipH="1" flipV="1">
            <a:off x="9314557" y="1216936"/>
            <a:ext cx="920" cy="12039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3317" idx="0"/>
          </p:cNvCxnSpPr>
          <p:nvPr/>
        </p:nvCxnSpPr>
        <p:spPr>
          <a:xfrm flipH="1">
            <a:off x="9288363" y="3128774"/>
            <a:ext cx="27114" cy="10012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4180" name="Picture 4" descr="http://www.1st-product.com/uploads/3/1361/rubber-shoe-soles-9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962377"/>
            <a:ext cx="2144260" cy="810519"/>
          </a:xfrm>
          <a:prstGeom prst="rect">
            <a:avLst/>
          </a:prstGeom>
          <a:noFill/>
        </p:spPr>
      </p:pic>
      <p:pic>
        <p:nvPicPr>
          <p:cNvPr id="434182" name="Picture 6" descr="http://image.shutterstock.com/display_pic_with_logo/69090/69090,1268139931,2/stock-photo-shoe-sole-isolated-over-white-background-482896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064" y="5283428"/>
            <a:ext cx="881216" cy="2082875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714576" y="2420887"/>
            <a:ext cx="2918007" cy="1961062"/>
          </a:xfrm>
          <a:custGeom>
            <a:avLst/>
            <a:gdLst>
              <a:gd name="connsiteX0" fmla="*/ 1775697 w 2308259"/>
              <a:gd name="connsiteY0" fmla="*/ 50241 h 3175279"/>
              <a:gd name="connsiteX1" fmla="*/ 1705358 w 2308259"/>
              <a:gd name="connsiteY1" fmla="*/ 70338 h 3175279"/>
              <a:gd name="connsiteX2" fmla="*/ 1645068 w 2308259"/>
              <a:gd name="connsiteY2" fmla="*/ 90435 h 3175279"/>
              <a:gd name="connsiteX3" fmla="*/ 1574730 w 2308259"/>
              <a:gd name="connsiteY3" fmla="*/ 110532 h 3175279"/>
              <a:gd name="connsiteX4" fmla="*/ 1363714 w 2308259"/>
              <a:gd name="connsiteY4" fmla="*/ 130628 h 3175279"/>
              <a:gd name="connsiteX5" fmla="*/ 1273279 w 2308259"/>
              <a:gd name="connsiteY5" fmla="*/ 140677 h 3175279"/>
              <a:gd name="connsiteX6" fmla="*/ 1132602 w 2308259"/>
              <a:gd name="connsiteY6" fmla="*/ 150725 h 3175279"/>
              <a:gd name="connsiteX7" fmla="*/ 1022070 w 2308259"/>
              <a:gd name="connsiteY7" fmla="*/ 160773 h 3175279"/>
              <a:gd name="connsiteX8" fmla="*/ 931635 w 2308259"/>
              <a:gd name="connsiteY8" fmla="*/ 200967 h 3175279"/>
              <a:gd name="connsiteX9" fmla="*/ 801007 w 2308259"/>
              <a:gd name="connsiteY9" fmla="*/ 231112 h 3175279"/>
              <a:gd name="connsiteX10" fmla="*/ 750765 w 2308259"/>
              <a:gd name="connsiteY10" fmla="*/ 251208 h 3175279"/>
              <a:gd name="connsiteX11" fmla="*/ 670378 w 2308259"/>
              <a:gd name="connsiteY11" fmla="*/ 281354 h 3175279"/>
              <a:gd name="connsiteX12" fmla="*/ 620136 w 2308259"/>
              <a:gd name="connsiteY12" fmla="*/ 311499 h 3175279"/>
              <a:gd name="connsiteX13" fmla="*/ 549798 w 2308259"/>
              <a:gd name="connsiteY13" fmla="*/ 321547 h 3175279"/>
              <a:gd name="connsiteX14" fmla="*/ 509604 w 2308259"/>
              <a:gd name="connsiteY14" fmla="*/ 351692 h 3175279"/>
              <a:gd name="connsiteX15" fmla="*/ 409121 w 2308259"/>
              <a:gd name="connsiteY15" fmla="*/ 411982 h 3175279"/>
              <a:gd name="connsiteX16" fmla="*/ 328734 w 2308259"/>
              <a:gd name="connsiteY16" fmla="*/ 492369 h 3175279"/>
              <a:gd name="connsiteX17" fmla="*/ 298589 w 2308259"/>
              <a:gd name="connsiteY17" fmla="*/ 532562 h 3175279"/>
              <a:gd name="connsiteX18" fmla="*/ 278492 w 2308259"/>
              <a:gd name="connsiteY18" fmla="*/ 572756 h 3175279"/>
              <a:gd name="connsiteX19" fmla="*/ 238299 w 2308259"/>
              <a:gd name="connsiteY19" fmla="*/ 592852 h 3175279"/>
              <a:gd name="connsiteX20" fmla="*/ 228251 w 2308259"/>
              <a:gd name="connsiteY20" fmla="*/ 622997 h 3175279"/>
              <a:gd name="connsiteX21" fmla="*/ 167961 w 2308259"/>
              <a:gd name="connsiteY21" fmla="*/ 733529 h 3175279"/>
              <a:gd name="connsiteX22" fmla="*/ 157912 w 2308259"/>
              <a:gd name="connsiteY22" fmla="*/ 783771 h 3175279"/>
              <a:gd name="connsiteX23" fmla="*/ 117719 w 2308259"/>
              <a:gd name="connsiteY23" fmla="*/ 944545 h 3175279"/>
              <a:gd name="connsiteX24" fmla="*/ 87574 w 2308259"/>
              <a:gd name="connsiteY24" fmla="*/ 1095270 h 3175279"/>
              <a:gd name="connsiteX25" fmla="*/ 67477 w 2308259"/>
              <a:gd name="connsiteY25" fmla="*/ 1366576 h 3175279"/>
              <a:gd name="connsiteX26" fmla="*/ 57429 w 2308259"/>
              <a:gd name="connsiteY26" fmla="*/ 1396721 h 3175279"/>
              <a:gd name="connsiteX27" fmla="*/ 37332 w 2308259"/>
              <a:gd name="connsiteY27" fmla="*/ 1487156 h 3175279"/>
              <a:gd name="connsiteX28" fmla="*/ 47380 w 2308259"/>
              <a:gd name="connsiteY28" fmla="*/ 2451797 h 3175279"/>
              <a:gd name="connsiteX29" fmla="*/ 77525 w 2308259"/>
              <a:gd name="connsiteY29" fmla="*/ 2783393 h 3175279"/>
              <a:gd name="connsiteX30" fmla="*/ 87574 w 2308259"/>
              <a:gd name="connsiteY30" fmla="*/ 2873828 h 3175279"/>
              <a:gd name="connsiteX31" fmla="*/ 107670 w 2308259"/>
              <a:gd name="connsiteY31" fmla="*/ 2924070 h 3175279"/>
              <a:gd name="connsiteX32" fmla="*/ 258396 w 2308259"/>
              <a:gd name="connsiteY32" fmla="*/ 3094892 h 3175279"/>
              <a:gd name="connsiteX33" fmla="*/ 308637 w 2308259"/>
              <a:gd name="connsiteY33" fmla="*/ 3104940 h 3175279"/>
              <a:gd name="connsiteX34" fmla="*/ 399073 w 2308259"/>
              <a:gd name="connsiteY34" fmla="*/ 3125037 h 3175279"/>
              <a:gd name="connsiteX35" fmla="*/ 630185 w 2308259"/>
              <a:gd name="connsiteY35" fmla="*/ 3175279 h 3175279"/>
              <a:gd name="connsiteX36" fmla="*/ 861297 w 2308259"/>
              <a:gd name="connsiteY36" fmla="*/ 3165230 h 3175279"/>
              <a:gd name="connsiteX37" fmla="*/ 901490 w 2308259"/>
              <a:gd name="connsiteY37" fmla="*/ 3155182 h 3175279"/>
              <a:gd name="connsiteX38" fmla="*/ 1032119 w 2308259"/>
              <a:gd name="connsiteY38" fmla="*/ 3094892 h 3175279"/>
              <a:gd name="connsiteX39" fmla="*/ 1162747 w 2308259"/>
              <a:gd name="connsiteY39" fmla="*/ 3034602 h 3175279"/>
              <a:gd name="connsiteX40" fmla="*/ 1212989 w 2308259"/>
              <a:gd name="connsiteY40" fmla="*/ 3004457 h 3175279"/>
              <a:gd name="connsiteX41" fmla="*/ 1243134 w 2308259"/>
              <a:gd name="connsiteY41" fmla="*/ 2984360 h 3175279"/>
              <a:gd name="connsiteX42" fmla="*/ 1313473 w 2308259"/>
              <a:gd name="connsiteY42" fmla="*/ 2914022 h 3175279"/>
              <a:gd name="connsiteX43" fmla="*/ 1353666 w 2308259"/>
              <a:gd name="connsiteY43" fmla="*/ 2873828 h 3175279"/>
              <a:gd name="connsiteX44" fmla="*/ 1373763 w 2308259"/>
              <a:gd name="connsiteY44" fmla="*/ 2843683 h 3175279"/>
              <a:gd name="connsiteX45" fmla="*/ 1403908 w 2308259"/>
              <a:gd name="connsiteY45" fmla="*/ 2803490 h 3175279"/>
              <a:gd name="connsiteX46" fmla="*/ 1444101 w 2308259"/>
              <a:gd name="connsiteY46" fmla="*/ 2733151 h 3175279"/>
              <a:gd name="connsiteX47" fmla="*/ 1464198 w 2308259"/>
              <a:gd name="connsiteY47" fmla="*/ 2703006 h 3175279"/>
              <a:gd name="connsiteX48" fmla="*/ 1464198 w 2308259"/>
              <a:gd name="connsiteY48" fmla="*/ 2622619 h 3175279"/>
              <a:gd name="connsiteX49" fmla="*/ 1454150 w 2308259"/>
              <a:gd name="connsiteY49" fmla="*/ 2481943 h 3175279"/>
              <a:gd name="connsiteX50" fmla="*/ 1444101 w 2308259"/>
              <a:gd name="connsiteY50" fmla="*/ 2451797 h 3175279"/>
              <a:gd name="connsiteX51" fmla="*/ 1413956 w 2308259"/>
              <a:gd name="connsiteY51" fmla="*/ 2371411 h 3175279"/>
              <a:gd name="connsiteX52" fmla="*/ 1393859 w 2308259"/>
              <a:gd name="connsiteY52" fmla="*/ 2291024 h 3175279"/>
              <a:gd name="connsiteX53" fmla="*/ 1373763 w 2308259"/>
              <a:gd name="connsiteY53" fmla="*/ 2260879 h 3175279"/>
              <a:gd name="connsiteX54" fmla="*/ 1363714 w 2308259"/>
              <a:gd name="connsiteY54" fmla="*/ 2230734 h 3175279"/>
              <a:gd name="connsiteX55" fmla="*/ 1313473 w 2308259"/>
              <a:gd name="connsiteY55" fmla="*/ 2130250 h 3175279"/>
              <a:gd name="connsiteX56" fmla="*/ 1283328 w 2308259"/>
              <a:gd name="connsiteY56" fmla="*/ 2029767 h 3175279"/>
              <a:gd name="connsiteX57" fmla="*/ 1263231 w 2308259"/>
              <a:gd name="connsiteY57" fmla="*/ 1969477 h 3175279"/>
              <a:gd name="connsiteX58" fmla="*/ 1253182 w 2308259"/>
              <a:gd name="connsiteY58" fmla="*/ 1939332 h 3175279"/>
              <a:gd name="connsiteX59" fmla="*/ 1273279 w 2308259"/>
              <a:gd name="connsiteY59" fmla="*/ 1848896 h 3175279"/>
              <a:gd name="connsiteX60" fmla="*/ 1293376 w 2308259"/>
              <a:gd name="connsiteY60" fmla="*/ 1436914 h 3175279"/>
              <a:gd name="connsiteX61" fmla="*/ 1303424 w 2308259"/>
              <a:gd name="connsiteY61" fmla="*/ 1225899 h 3175279"/>
              <a:gd name="connsiteX62" fmla="*/ 1323521 w 2308259"/>
              <a:gd name="connsiteY62" fmla="*/ 1195754 h 3175279"/>
              <a:gd name="connsiteX63" fmla="*/ 1353666 w 2308259"/>
              <a:gd name="connsiteY63" fmla="*/ 1115367 h 3175279"/>
              <a:gd name="connsiteX64" fmla="*/ 1363714 w 2308259"/>
              <a:gd name="connsiteY64" fmla="*/ 1024932 h 3175279"/>
              <a:gd name="connsiteX65" fmla="*/ 1373763 w 2308259"/>
              <a:gd name="connsiteY65" fmla="*/ 994787 h 3175279"/>
              <a:gd name="connsiteX66" fmla="*/ 1393859 w 2308259"/>
              <a:gd name="connsiteY66" fmla="*/ 904351 h 3175279"/>
              <a:gd name="connsiteX67" fmla="*/ 1403908 w 2308259"/>
              <a:gd name="connsiteY67" fmla="*/ 874206 h 3175279"/>
              <a:gd name="connsiteX68" fmla="*/ 1413956 w 2308259"/>
              <a:gd name="connsiteY68" fmla="*/ 834013 h 3175279"/>
              <a:gd name="connsiteX69" fmla="*/ 1444101 w 2308259"/>
              <a:gd name="connsiteY69" fmla="*/ 813916 h 3175279"/>
              <a:gd name="connsiteX70" fmla="*/ 1484295 w 2308259"/>
              <a:gd name="connsiteY70" fmla="*/ 753626 h 3175279"/>
              <a:gd name="connsiteX71" fmla="*/ 1544585 w 2308259"/>
              <a:gd name="connsiteY71" fmla="*/ 703384 h 3175279"/>
              <a:gd name="connsiteX72" fmla="*/ 1594826 w 2308259"/>
              <a:gd name="connsiteY72" fmla="*/ 582804 h 3175279"/>
              <a:gd name="connsiteX73" fmla="*/ 1604875 w 2308259"/>
              <a:gd name="connsiteY73" fmla="*/ 542611 h 3175279"/>
              <a:gd name="connsiteX74" fmla="*/ 1624972 w 2308259"/>
              <a:gd name="connsiteY74" fmla="*/ 512466 h 3175279"/>
              <a:gd name="connsiteX75" fmla="*/ 1695310 w 2308259"/>
              <a:gd name="connsiteY75" fmla="*/ 452176 h 3175279"/>
              <a:gd name="connsiteX76" fmla="*/ 1705358 w 2308259"/>
              <a:gd name="connsiteY76" fmla="*/ 411982 h 3175279"/>
              <a:gd name="connsiteX77" fmla="*/ 1735503 w 2308259"/>
              <a:gd name="connsiteY77" fmla="*/ 401934 h 3175279"/>
              <a:gd name="connsiteX78" fmla="*/ 1795793 w 2308259"/>
              <a:gd name="connsiteY78" fmla="*/ 361740 h 3175279"/>
              <a:gd name="connsiteX79" fmla="*/ 1856084 w 2308259"/>
              <a:gd name="connsiteY79" fmla="*/ 311499 h 3175279"/>
              <a:gd name="connsiteX80" fmla="*/ 1946519 w 2308259"/>
              <a:gd name="connsiteY80" fmla="*/ 241160 h 3175279"/>
              <a:gd name="connsiteX81" fmla="*/ 1976664 w 2308259"/>
              <a:gd name="connsiteY81" fmla="*/ 231112 h 3175279"/>
              <a:gd name="connsiteX82" fmla="*/ 2047002 w 2308259"/>
              <a:gd name="connsiteY82" fmla="*/ 200967 h 3175279"/>
              <a:gd name="connsiteX83" fmla="*/ 2117341 w 2308259"/>
              <a:gd name="connsiteY83" fmla="*/ 281354 h 3175279"/>
              <a:gd name="connsiteX84" fmla="*/ 2137437 w 2308259"/>
              <a:gd name="connsiteY84" fmla="*/ 311499 h 3175279"/>
              <a:gd name="connsiteX85" fmla="*/ 2147486 w 2308259"/>
              <a:gd name="connsiteY85" fmla="*/ 351692 h 3175279"/>
              <a:gd name="connsiteX86" fmla="*/ 2177631 w 2308259"/>
              <a:gd name="connsiteY86" fmla="*/ 411982 h 3175279"/>
              <a:gd name="connsiteX87" fmla="*/ 2187679 w 2308259"/>
              <a:gd name="connsiteY87" fmla="*/ 462224 h 3175279"/>
              <a:gd name="connsiteX88" fmla="*/ 2197728 w 2308259"/>
              <a:gd name="connsiteY88" fmla="*/ 492369 h 3175279"/>
              <a:gd name="connsiteX89" fmla="*/ 2227873 w 2308259"/>
              <a:gd name="connsiteY89" fmla="*/ 502417 h 3175279"/>
              <a:gd name="connsiteX90" fmla="*/ 2268066 w 2308259"/>
              <a:gd name="connsiteY90" fmla="*/ 492369 h 3175279"/>
              <a:gd name="connsiteX91" fmla="*/ 2308259 w 2308259"/>
              <a:gd name="connsiteY91" fmla="*/ 432079 h 3175279"/>
              <a:gd name="connsiteX92" fmla="*/ 2288163 w 2308259"/>
              <a:gd name="connsiteY92" fmla="*/ 351692 h 3175279"/>
              <a:gd name="connsiteX93" fmla="*/ 2268066 w 2308259"/>
              <a:gd name="connsiteY93" fmla="*/ 321547 h 3175279"/>
              <a:gd name="connsiteX94" fmla="*/ 2247969 w 2308259"/>
              <a:gd name="connsiteY94" fmla="*/ 261257 h 3175279"/>
              <a:gd name="connsiteX95" fmla="*/ 2227873 w 2308259"/>
              <a:gd name="connsiteY95" fmla="*/ 231112 h 3175279"/>
              <a:gd name="connsiteX96" fmla="*/ 2217824 w 2308259"/>
              <a:gd name="connsiteY96" fmla="*/ 200967 h 3175279"/>
              <a:gd name="connsiteX97" fmla="*/ 2187679 w 2308259"/>
              <a:gd name="connsiteY97" fmla="*/ 170822 h 3175279"/>
              <a:gd name="connsiteX98" fmla="*/ 2157534 w 2308259"/>
              <a:gd name="connsiteY98" fmla="*/ 110532 h 3175279"/>
              <a:gd name="connsiteX99" fmla="*/ 2147486 w 2308259"/>
              <a:gd name="connsiteY99" fmla="*/ 70338 h 3175279"/>
              <a:gd name="connsiteX100" fmla="*/ 2087196 w 2308259"/>
              <a:gd name="connsiteY100" fmla="*/ 40193 h 3175279"/>
              <a:gd name="connsiteX101" fmla="*/ 2006809 w 2308259"/>
              <a:gd name="connsiteY101" fmla="*/ 20096 h 3175279"/>
              <a:gd name="connsiteX102" fmla="*/ 1966615 w 2308259"/>
              <a:gd name="connsiteY102" fmla="*/ 10048 h 3175279"/>
              <a:gd name="connsiteX103" fmla="*/ 1866132 w 2308259"/>
              <a:gd name="connsiteY103" fmla="*/ 0 h 3175279"/>
              <a:gd name="connsiteX104" fmla="*/ 1805842 w 2308259"/>
              <a:gd name="connsiteY104" fmla="*/ 20096 h 3175279"/>
              <a:gd name="connsiteX105" fmla="*/ 1775697 w 2308259"/>
              <a:gd name="connsiteY105" fmla="*/ 50241 h 31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08259" h="3175279">
                <a:moveTo>
                  <a:pt x="1775697" y="50241"/>
                </a:moveTo>
                <a:cubicBezTo>
                  <a:pt x="1758950" y="58615"/>
                  <a:pt x="1831493" y="32498"/>
                  <a:pt x="1705358" y="70338"/>
                </a:cubicBezTo>
                <a:cubicBezTo>
                  <a:pt x="1685068" y="76425"/>
                  <a:pt x="1665165" y="83736"/>
                  <a:pt x="1645068" y="90435"/>
                </a:cubicBezTo>
                <a:cubicBezTo>
                  <a:pt x="1625415" y="96986"/>
                  <a:pt x="1594437" y="108167"/>
                  <a:pt x="1574730" y="110532"/>
                </a:cubicBezTo>
                <a:cubicBezTo>
                  <a:pt x="1504576" y="118950"/>
                  <a:pt x="1433939" y="122825"/>
                  <a:pt x="1363714" y="130628"/>
                </a:cubicBezTo>
                <a:cubicBezTo>
                  <a:pt x="1333569" y="133978"/>
                  <a:pt x="1303496" y="138049"/>
                  <a:pt x="1273279" y="140677"/>
                </a:cubicBezTo>
                <a:cubicBezTo>
                  <a:pt x="1226444" y="144750"/>
                  <a:pt x="1179464" y="146976"/>
                  <a:pt x="1132602" y="150725"/>
                </a:cubicBezTo>
                <a:cubicBezTo>
                  <a:pt x="1095724" y="153675"/>
                  <a:pt x="1058914" y="157424"/>
                  <a:pt x="1022070" y="160773"/>
                </a:cubicBezTo>
                <a:cubicBezTo>
                  <a:pt x="995576" y="174020"/>
                  <a:pt x="959862" y="193269"/>
                  <a:pt x="931635" y="200967"/>
                </a:cubicBezTo>
                <a:cubicBezTo>
                  <a:pt x="758710" y="248128"/>
                  <a:pt x="996954" y="165797"/>
                  <a:pt x="801007" y="231112"/>
                </a:cubicBezTo>
                <a:cubicBezTo>
                  <a:pt x="783895" y="236816"/>
                  <a:pt x="767654" y="244875"/>
                  <a:pt x="750765" y="251208"/>
                </a:cubicBezTo>
                <a:cubicBezTo>
                  <a:pt x="715986" y="264250"/>
                  <a:pt x="709205" y="261940"/>
                  <a:pt x="670378" y="281354"/>
                </a:cubicBezTo>
                <a:cubicBezTo>
                  <a:pt x="652909" y="290088"/>
                  <a:pt x="638664" y="305323"/>
                  <a:pt x="620136" y="311499"/>
                </a:cubicBezTo>
                <a:cubicBezTo>
                  <a:pt x="597667" y="318988"/>
                  <a:pt x="573244" y="318198"/>
                  <a:pt x="549798" y="321547"/>
                </a:cubicBezTo>
                <a:cubicBezTo>
                  <a:pt x="536400" y="331595"/>
                  <a:pt x="523806" y="342816"/>
                  <a:pt x="509604" y="351692"/>
                </a:cubicBezTo>
                <a:cubicBezTo>
                  <a:pt x="467318" y="378121"/>
                  <a:pt x="450415" y="370688"/>
                  <a:pt x="409121" y="411982"/>
                </a:cubicBezTo>
                <a:cubicBezTo>
                  <a:pt x="382325" y="438778"/>
                  <a:pt x="351471" y="462053"/>
                  <a:pt x="328734" y="492369"/>
                </a:cubicBezTo>
                <a:cubicBezTo>
                  <a:pt x="318686" y="505767"/>
                  <a:pt x="307465" y="518360"/>
                  <a:pt x="298589" y="532562"/>
                </a:cubicBezTo>
                <a:cubicBezTo>
                  <a:pt x="290650" y="545265"/>
                  <a:pt x="289084" y="562164"/>
                  <a:pt x="278492" y="572756"/>
                </a:cubicBezTo>
                <a:cubicBezTo>
                  <a:pt x="267900" y="583348"/>
                  <a:pt x="251697" y="586153"/>
                  <a:pt x="238299" y="592852"/>
                </a:cubicBezTo>
                <a:cubicBezTo>
                  <a:pt x="234950" y="602900"/>
                  <a:pt x="232634" y="613355"/>
                  <a:pt x="228251" y="622997"/>
                </a:cubicBezTo>
                <a:cubicBezTo>
                  <a:pt x="195685" y="694641"/>
                  <a:pt x="199422" y="686335"/>
                  <a:pt x="167961" y="733529"/>
                </a:cubicBezTo>
                <a:cubicBezTo>
                  <a:pt x="164611" y="750276"/>
                  <a:pt x="162054" y="767202"/>
                  <a:pt x="157912" y="783771"/>
                </a:cubicBezTo>
                <a:cubicBezTo>
                  <a:pt x="134789" y="876263"/>
                  <a:pt x="136194" y="839854"/>
                  <a:pt x="117719" y="944545"/>
                </a:cubicBezTo>
                <a:cubicBezTo>
                  <a:pt x="90568" y="1098398"/>
                  <a:pt x="127799" y="954477"/>
                  <a:pt x="87574" y="1095270"/>
                </a:cubicBezTo>
                <a:cubicBezTo>
                  <a:pt x="84836" y="1139071"/>
                  <a:pt x="75759" y="1308602"/>
                  <a:pt x="67477" y="1366576"/>
                </a:cubicBezTo>
                <a:cubicBezTo>
                  <a:pt x="65979" y="1377061"/>
                  <a:pt x="59998" y="1386445"/>
                  <a:pt x="57429" y="1396721"/>
                </a:cubicBezTo>
                <a:cubicBezTo>
                  <a:pt x="49939" y="1426679"/>
                  <a:pt x="44031" y="1457011"/>
                  <a:pt x="37332" y="1487156"/>
                </a:cubicBezTo>
                <a:cubicBezTo>
                  <a:pt x="0" y="1860483"/>
                  <a:pt x="14641" y="1672595"/>
                  <a:pt x="47380" y="2451797"/>
                </a:cubicBezTo>
                <a:cubicBezTo>
                  <a:pt x="52039" y="2562687"/>
                  <a:pt x="65268" y="2673084"/>
                  <a:pt x="77525" y="2783393"/>
                </a:cubicBezTo>
                <a:cubicBezTo>
                  <a:pt x="80875" y="2813538"/>
                  <a:pt x="81219" y="2844171"/>
                  <a:pt x="87574" y="2873828"/>
                </a:cubicBezTo>
                <a:cubicBezTo>
                  <a:pt x="91353" y="2891465"/>
                  <a:pt x="100344" y="2907587"/>
                  <a:pt x="107670" y="2924070"/>
                </a:cubicBezTo>
                <a:cubicBezTo>
                  <a:pt x="138648" y="2993771"/>
                  <a:pt x="186916" y="3062402"/>
                  <a:pt x="258396" y="3094892"/>
                </a:cubicBezTo>
                <a:cubicBezTo>
                  <a:pt x="273944" y="3101959"/>
                  <a:pt x="291937" y="3101362"/>
                  <a:pt x="308637" y="3104940"/>
                </a:cubicBezTo>
                <a:cubicBezTo>
                  <a:pt x="338832" y="3111410"/>
                  <a:pt x="368690" y="3119513"/>
                  <a:pt x="399073" y="3125037"/>
                </a:cubicBezTo>
                <a:cubicBezTo>
                  <a:pt x="603363" y="3162181"/>
                  <a:pt x="456468" y="3123164"/>
                  <a:pt x="630185" y="3175279"/>
                </a:cubicBezTo>
                <a:cubicBezTo>
                  <a:pt x="707222" y="3171929"/>
                  <a:pt x="784398" y="3170926"/>
                  <a:pt x="861297" y="3165230"/>
                </a:cubicBezTo>
                <a:cubicBezTo>
                  <a:pt x="875069" y="3164210"/>
                  <a:pt x="888389" y="3159549"/>
                  <a:pt x="901490" y="3155182"/>
                </a:cubicBezTo>
                <a:cubicBezTo>
                  <a:pt x="1003573" y="3121154"/>
                  <a:pt x="955011" y="3137730"/>
                  <a:pt x="1032119" y="3094892"/>
                </a:cubicBezTo>
                <a:cubicBezTo>
                  <a:pt x="1079413" y="3068617"/>
                  <a:pt x="1107965" y="3061993"/>
                  <a:pt x="1162747" y="3034602"/>
                </a:cubicBezTo>
                <a:cubicBezTo>
                  <a:pt x="1180216" y="3025868"/>
                  <a:pt x="1196427" y="3014808"/>
                  <a:pt x="1212989" y="3004457"/>
                </a:cubicBezTo>
                <a:cubicBezTo>
                  <a:pt x="1223230" y="2998056"/>
                  <a:pt x="1234157" y="2992439"/>
                  <a:pt x="1243134" y="2984360"/>
                </a:cubicBezTo>
                <a:cubicBezTo>
                  <a:pt x="1267780" y="2962179"/>
                  <a:pt x="1290027" y="2937468"/>
                  <a:pt x="1313473" y="2914022"/>
                </a:cubicBezTo>
                <a:cubicBezTo>
                  <a:pt x="1326871" y="2900624"/>
                  <a:pt x="1343156" y="2889593"/>
                  <a:pt x="1353666" y="2873828"/>
                </a:cubicBezTo>
                <a:cubicBezTo>
                  <a:pt x="1360365" y="2863780"/>
                  <a:pt x="1366744" y="2853510"/>
                  <a:pt x="1373763" y="2843683"/>
                </a:cubicBezTo>
                <a:cubicBezTo>
                  <a:pt x="1383497" y="2830055"/>
                  <a:pt x="1394917" y="2817619"/>
                  <a:pt x="1403908" y="2803490"/>
                </a:cubicBezTo>
                <a:cubicBezTo>
                  <a:pt x="1418406" y="2780708"/>
                  <a:pt x="1430208" y="2756307"/>
                  <a:pt x="1444101" y="2733151"/>
                </a:cubicBezTo>
                <a:cubicBezTo>
                  <a:pt x="1450314" y="2722795"/>
                  <a:pt x="1457499" y="2713054"/>
                  <a:pt x="1464198" y="2703006"/>
                </a:cubicBezTo>
                <a:cubicBezTo>
                  <a:pt x="1437404" y="2595826"/>
                  <a:pt x="1464198" y="2729801"/>
                  <a:pt x="1464198" y="2622619"/>
                </a:cubicBezTo>
                <a:cubicBezTo>
                  <a:pt x="1464198" y="2575608"/>
                  <a:pt x="1459643" y="2528632"/>
                  <a:pt x="1454150" y="2481943"/>
                </a:cubicBezTo>
                <a:cubicBezTo>
                  <a:pt x="1452912" y="2471423"/>
                  <a:pt x="1447011" y="2461982"/>
                  <a:pt x="1444101" y="2451797"/>
                </a:cubicBezTo>
                <a:cubicBezTo>
                  <a:pt x="1417634" y="2359162"/>
                  <a:pt x="1454098" y="2465075"/>
                  <a:pt x="1413956" y="2371411"/>
                </a:cubicBezTo>
                <a:cubicBezTo>
                  <a:pt x="1376776" y="2284658"/>
                  <a:pt x="1441027" y="2416805"/>
                  <a:pt x="1393859" y="2291024"/>
                </a:cubicBezTo>
                <a:cubicBezTo>
                  <a:pt x="1389619" y="2279716"/>
                  <a:pt x="1379164" y="2271681"/>
                  <a:pt x="1373763" y="2260879"/>
                </a:cubicBezTo>
                <a:cubicBezTo>
                  <a:pt x="1369026" y="2251405"/>
                  <a:pt x="1368451" y="2240208"/>
                  <a:pt x="1363714" y="2230734"/>
                </a:cubicBezTo>
                <a:cubicBezTo>
                  <a:pt x="1298015" y="2099337"/>
                  <a:pt x="1365087" y="2259291"/>
                  <a:pt x="1313473" y="2130250"/>
                </a:cubicBezTo>
                <a:cubicBezTo>
                  <a:pt x="1295286" y="2021134"/>
                  <a:pt x="1316708" y="2113217"/>
                  <a:pt x="1283328" y="2029767"/>
                </a:cubicBezTo>
                <a:cubicBezTo>
                  <a:pt x="1275461" y="2010098"/>
                  <a:pt x="1269930" y="1989574"/>
                  <a:pt x="1263231" y="1969477"/>
                </a:cubicBezTo>
                <a:lnTo>
                  <a:pt x="1253182" y="1939332"/>
                </a:lnTo>
                <a:cubicBezTo>
                  <a:pt x="1259881" y="1909187"/>
                  <a:pt x="1271130" y="1879702"/>
                  <a:pt x="1273279" y="1848896"/>
                </a:cubicBezTo>
                <a:cubicBezTo>
                  <a:pt x="1312841" y="1281854"/>
                  <a:pt x="1261226" y="1661972"/>
                  <a:pt x="1293376" y="1436914"/>
                </a:cubicBezTo>
                <a:cubicBezTo>
                  <a:pt x="1296725" y="1366576"/>
                  <a:pt x="1294690" y="1295773"/>
                  <a:pt x="1303424" y="1225899"/>
                </a:cubicBezTo>
                <a:cubicBezTo>
                  <a:pt x="1304922" y="1213916"/>
                  <a:pt x="1318524" y="1206748"/>
                  <a:pt x="1323521" y="1195754"/>
                </a:cubicBezTo>
                <a:cubicBezTo>
                  <a:pt x="1335363" y="1169701"/>
                  <a:pt x="1343618" y="1142163"/>
                  <a:pt x="1353666" y="1115367"/>
                </a:cubicBezTo>
                <a:cubicBezTo>
                  <a:pt x="1357015" y="1085222"/>
                  <a:pt x="1358728" y="1054850"/>
                  <a:pt x="1363714" y="1024932"/>
                </a:cubicBezTo>
                <a:cubicBezTo>
                  <a:pt x="1365455" y="1014484"/>
                  <a:pt x="1371194" y="1005063"/>
                  <a:pt x="1373763" y="994787"/>
                </a:cubicBezTo>
                <a:cubicBezTo>
                  <a:pt x="1394482" y="911911"/>
                  <a:pt x="1373230" y="976552"/>
                  <a:pt x="1393859" y="904351"/>
                </a:cubicBezTo>
                <a:cubicBezTo>
                  <a:pt x="1396769" y="894167"/>
                  <a:pt x="1400998" y="884390"/>
                  <a:pt x="1403908" y="874206"/>
                </a:cubicBezTo>
                <a:cubicBezTo>
                  <a:pt x="1407702" y="860927"/>
                  <a:pt x="1406296" y="845504"/>
                  <a:pt x="1413956" y="834013"/>
                </a:cubicBezTo>
                <a:cubicBezTo>
                  <a:pt x="1420655" y="823965"/>
                  <a:pt x="1434053" y="820615"/>
                  <a:pt x="1444101" y="813916"/>
                </a:cubicBezTo>
                <a:cubicBezTo>
                  <a:pt x="1457499" y="793819"/>
                  <a:pt x="1464198" y="767024"/>
                  <a:pt x="1484295" y="753626"/>
                </a:cubicBezTo>
                <a:cubicBezTo>
                  <a:pt x="1526264" y="725646"/>
                  <a:pt x="1505901" y="742068"/>
                  <a:pt x="1544585" y="703384"/>
                </a:cubicBezTo>
                <a:cubicBezTo>
                  <a:pt x="1568743" y="606750"/>
                  <a:pt x="1548109" y="645093"/>
                  <a:pt x="1594826" y="582804"/>
                </a:cubicBezTo>
                <a:cubicBezTo>
                  <a:pt x="1598176" y="569406"/>
                  <a:pt x="1599435" y="555304"/>
                  <a:pt x="1604875" y="542611"/>
                </a:cubicBezTo>
                <a:cubicBezTo>
                  <a:pt x="1609632" y="531511"/>
                  <a:pt x="1617241" y="521744"/>
                  <a:pt x="1624972" y="512466"/>
                </a:cubicBezTo>
                <a:cubicBezTo>
                  <a:pt x="1648298" y="484475"/>
                  <a:pt x="1665740" y="474353"/>
                  <a:pt x="1695310" y="452176"/>
                </a:cubicBezTo>
                <a:cubicBezTo>
                  <a:pt x="1698659" y="438778"/>
                  <a:pt x="1696731" y="422766"/>
                  <a:pt x="1705358" y="411982"/>
                </a:cubicBezTo>
                <a:cubicBezTo>
                  <a:pt x="1711975" y="403711"/>
                  <a:pt x="1726244" y="407078"/>
                  <a:pt x="1735503" y="401934"/>
                </a:cubicBezTo>
                <a:cubicBezTo>
                  <a:pt x="1756617" y="390204"/>
                  <a:pt x="1778714" y="378819"/>
                  <a:pt x="1795793" y="361740"/>
                </a:cubicBezTo>
                <a:cubicBezTo>
                  <a:pt x="1883875" y="273661"/>
                  <a:pt x="1772137" y="381454"/>
                  <a:pt x="1856084" y="311499"/>
                </a:cubicBezTo>
                <a:cubicBezTo>
                  <a:pt x="1890763" y="282600"/>
                  <a:pt x="1895727" y="258090"/>
                  <a:pt x="1946519" y="241160"/>
                </a:cubicBezTo>
                <a:cubicBezTo>
                  <a:pt x="1956567" y="237811"/>
                  <a:pt x="1966929" y="235284"/>
                  <a:pt x="1976664" y="231112"/>
                </a:cubicBezTo>
                <a:cubicBezTo>
                  <a:pt x="2063581" y="193862"/>
                  <a:pt x="1976307" y="224531"/>
                  <a:pt x="2047002" y="200967"/>
                </a:cubicBezTo>
                <a:cubicBezTo>
                  <a:pt x="2097244" y="234460"/>
                  <a:pt x="2070449" y="211015"/>
                  <a:pt x="2117341" y="281354"/>
                </a:cubicBezTo>
                <a:lnTo>
                  <a:pt x="2137437" y="311499"/>
                </a:lnTo>
                <a:cubicBezTo>
                  <a:pt x="2140787" y="324897"/>
                  <a:pt x="2142046" y="338999"/>
                  <a:pt x="2147486" y="351692"/>
                </a:cubicBezTo>
                <a:cubicBezTo>
                  <a:pt x="2176953" y="420449"/>
                  <a:pt x="2160696" y="344245"/>
                  <a:pt x="2177631" y="411982"/>
                </a:cubicBezTo>
                <a:cubicBezTo>
                  <a:pt x="2181773" y="428551"/>
                  <a:pt x="2183537" y="445655"/>
                  <a:pt x="2187679" y="462224"/>
                </a:cubicBezTo>
                <a:cubicBezTo>
                  <a:pt x="2190248" y="472500"/>
                  <a:pt x="2190238" y="484879"/>
                  <a:pt x="2197728" y="492369"/>
                </a:cubicBezTo>
                <a:cubicBezTo>
                  <a:pt x="2205218" y="499858"/>
                  <a:pt x="2217825" y="499068"/>
                  <a:pt x="2227873" y="502417"/>
                </a:cubicBezTo>
                <a:cubicBezTo>
                  <a:pt x="2241271" y="499068"/>
                  <a:pt x="2256076" y="499221"/>
                  <a:pt x="2268066" y="492369"/>
                </a:cubicBezTo>
                <a:cubicBezTo>
                  <a:pt x="2299059" y="474659"/>
                  <a:pt x="2298667" y="460855"/>
                  <a:pt x="2308259" y="432079"/>
                </a:cubicBezTo>
                <a:cubicBezTo>
                  <a:pt x="2304438" y="412971"/>
                  <a:pt x="2298462" y="372290"/>
                  <a:pt x="2288163" y="351692"/>
                </a:cubicBezTo>
                <a:cubicBezTo>
                  <a:pt x="2282762" y="340890"/>
                  <a:pt x="2274765" y="331595"/>
                  <a:pt x="2268066" y="321547"/>
                </a:cubicBezTo>
                <a:cubicBezTo>
                  <a:pt x="2261367" y="301450"/>
                  <a:pt x="2259719" y="278883"/>
                  <a:pt x="2247969" y="261257"/>
                </a:cubicBezTo>
                <a:cubicBezTo>
                  <a:pt x="2241270" y="251209"/>
                  <a:pt x="2233274" y="241914"/>
                  <a:pt x="2227873" y="231112"/>
                </a:cubicBezTo>
                <a:cubicBezTo>
                  <a:pt x="2223136" y="221638"/>
                  <a:pt x="2223699" y="209780"/>
                  <a:pt x="2217824" y="200967"/>
                </a:cubicBezTo>
                <a:cubicBezTo>
                  <a:pt x="2209941" y="189143"/>
                  <a:pt x="2197727" y="180870"/>
                  <a:pt x="2187679" y="170822"/>
                </a:cubicBezTo>
                <a:cubicBezTo>
                  <a:pt x="2145340" y="43801"/>
                  <a:pt x="2215970" y="246884"/>
                  <a:pt x="2157534" y="110532"/>
                </a:cubicBezTo>
                <a:cubicBezTo>
                  <a:pt x="2152094" y="97838"/>
                  <a:pt x="2155146" y="81829"/>
                  <a:pt x="2147486" y="70338"/>
                </a:cubicBezTo>
                <a:cubicBezTo>
                  <a:pt x="2137323" y="55093"/>
                  <a:pt x="2103543" y="44651"/>
                  <a:pt x="2087196" y="40193"/>
                </a:cubicBezTo>
                <a:cubicBezTo>
                  <a:pt x="2060549" y="32926"/>
                  <a:pt x="2033605" y="26795"/>
                  <a:pt x="2006809" y="20096"/>
                </a:cubicBezTo>
                <a:cubicBezTo>
                  <a:pt x="1993411" y="16747"/>
                  <a:pt x="1980357" y="11422"/>
                  <a:pt x="1966615" y="10048"/>
                </a:cubicBezTo>
                <a:lnTo>
                  <a:pt x="1866132" y="0"/>
                </a:lnTo>
                <a:lnTo>
                  <a:pt x="1805842" y="20096"/>
                </a:lnTo>
                <a:cubicBezTo>
                  <a:pt x="1771204" y="31642"/>
                  <a:pt x="1792444" y="41867"/>
                  <a:pt x="1775697" y="502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966" y="2592916"/>
            <a:ext cx="183736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“ BAGGAGE”</a:t>
            </a:r>
            <a:endParaRPr lang="en-US" sz="20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Experiences,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Expectations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9900"/>
                </a:solidFill>
                <a:latin typeface="Arial" charset="0"/>
                <a:cs typeface="Arial" charset="0"/>
              </a:rPr>
              <a:t>Load/Unload</a:t>
            </a:r>
            <a:endParaRPr lang="en-GB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8950" y="140440"/>
            <a:ext cx="2441694" cy="120032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NUTRITION</a:t>
            </a:r>
            <a:b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= FUEL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Highest Octane</a:t>
            </a:r>
            <a:endParaRPr lang="en-GB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628297" y="6453336"/>
            <a:ext cx="450826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P </a:t>
            </a:r>
            <a:r>
              <a:rPr lang="en-GB" sz="1600" b="1" i="1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Puska</a:t>
            </a:r>
            <a:r>
              <a:rPr lang="en-GB" sz="1600" b="1" i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 napkin, Restaurant Geneva 2001</a:t>
            </a:r>
          </a:p>
        </p:txBody>
      </p:sp>
    </p:spTree>
    <p:extLst>
      <p:ext uri="{BB962C8B-B14F-4D97-AF65-F5344CB8AC3E}">
        <p14:creationId xmlns:p14="http://schemas.microsoft.com/office/powerpoint/2010/main" val="175646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" descr="http://2.bp.blogspot.com/_qVPZUKuXt9E/THaDPawkeiI/AAAAAAAAAKA/fWYq8rcscjw/s1600/life-cycle-m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908051"/>
            <a:ext cx="3527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9521054" y="3466286"/>
            <a:ext cx="1570802" cy="46196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Childhood</a:t>
            </a: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663461" y="5037274"/>
            <a:ext cx="1922652" cy="461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Adolescence</a:t>
            </a:r>
            <a:endParaRPr lang="en-GB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36220" y="1557339"/>
            <a:ext cx="1446999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Calibri" pitchFamily="34" charset="0"/>
              </a:rPr>
              <a:t>Caloric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Calibri" pitchFamily="34" charset="0"/>
              </a:rPr>
              <a:t>Restriction</a:t>
            </a:r>
            <a:endParaRPr lang="en-GB" sz="22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583701" y="5611887"/>
            <a:ext cx="208217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Eating Disorders</a:t>
            </a:r>
          </a:p>
          <a:p>
            <a:pPr algn="ctr"/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Food &amp; Mood</a:t>
            </a:r>
            <a:endParaRPr lang="en-GB" sz="2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9320029" y="4071123"/>
            <a:ext cx="1972848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09900"/>
                </a:solidFill>
                <a:latin typeface="Calibri" pitchFamily="34" charset="0"/>
              </a:rPr>
              <a:t>Breast Feeding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Bonding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Calibri" pitchFamily="34" charset="0"/>
              </a:rPr>
              <a:t>Microbiome</a:t>
            </a:r>
            <a:endParaRPr lang="en-GB" sz="2200" b="1" dirty="0">
              <a:latin typeface="Calibri" pitchFamily="34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9413807" y="1785938"/>
            <a:ext cx="1785296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Programming</a:t>
            </a:r>
          </a:p>
          <a:p>
            <a:pPr algn="ctr"/>
            <a:r>
              <a:rPr lang="en-US" sz="2200" b="1" u="sng" dirty="0">
                <a:solidFill>
                  <a:srgbClr val="009900"/>
                </a:solidFill>
                <a:latin typeface="Calibri" pitchFamily="34" charset="0"/>
              </a:rPr>
              <a:t>Fetal Origins</a:t>
            </a:r>
            <a:endParaRPr lang="en-US" sz="2200" b="1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Epigenesis</a:t>
            </a:r>
            <a:endParaRPr lang="en-GB" sz="2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1842491" y="1023939"/>
            <a:ext cx="1234457" cy="461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Old Age</a:t>
            </a:r>
            <a:endParaRPr lang="en-GB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048053" y="2895600"/>
            <a:ext cx="2141932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Nutrition</a:t>
            </a:r>
            <a:endParaRPr lang="en-GB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1758464" y="3303241"/>
            <a:ext cx="1402510" cy="461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Maturity</a:t>
            </a:r>
            <a:endParaRPr lang="en-GB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9495411" y="908720"/>
            <a:ext cx="1622088" cy="83099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(Pre-)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Pregnancy</a:t>
            </a: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6153" idx="2"/>
            <a:endCxn id="6147" idx="0"/>
          </p:cNvCxnSpPr>
          <p:nvPr/>
        </p:nvCxnSpPr>
        <p:spPr>
          <a:xfrm>
            <a:off x="6119019" y="3603486"/>
            <a:ext cx="1505768" cy="1433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153" idx="1"/>
            <a:endCxn id="6154" idx="3"/>
          </p:cNvCxnSpPr>
          <p:nvPr/>
        </p:nvCxnSpPr>
        <p:spPr>
          <a:xfrm flipH="1">
            <a:off x="3160974" y="3249543"/>
            <a:ext cx="1887079" cy="2846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153" idx="1"/>
            <a:endCxn id="6152" idx="3"/>
          </p:cNvCxnSpPr>
          <p:nvPr/>
        </p:nvCxnSpPr>
        <p:spPr>
          <a:xfrm flipH="1" flipV="1">
            <a:off x="3076948" y="1254921"/>
            <a:ext cx="1971105" cy="19946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153" idx="3"/>
            <a:endCxn id="6146" idx="1"/>
          </p:cNvCxnSpPr>
          <p:nvPr/>
        </p:nvCxnSpPr>
        <p:spPr>
          <a:xfrm>
            <a:off x="7189985" y="3249543"/>
            <a:ext cx="2331069" cy="4477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153" idx="3"/>
            <a:endCxn id="6155" idx="1"/>
          </p:cNvCxnSpPr>
          <p:nvPr/>
        </p:nvCxnSpPr>
        <p:spPr>
          <a:xfrm flipV="1">
            <a:off x="7189985" y="1324219"/>
            <a:ext cx="2305426" cy="19253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32"/>
          <p:cNvSpPr txBox="1">
            <a:spLocks noChangeArrowheads="1"/>
          </p:cNvSpPr>
          <p:nvPr/>
        </p:nvSpPr>
        <p:spPr bwMode="auto">
          <a:xfrm>
            <a:off x="1687873" y="3804136"/>
            <a:ext cx="1543692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u="sng" dirty="0">
                <a:solidFill>
                  <a:srgbClr val="0000CC"/>
                </a:solidFill>
                <a:latin typeface="Calibri" pitchFamily="34" charset="0"/>
              </a:rPr>
              <a:t>Diet x Gene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Calibri" pitchFamily="34" charset="0"/>
              </a:rPr>
              <a:t>“</a:t>
            </a:r>
            <a:r>
              <a:rPr lang="en-US" sz="2200" b="1" u="sng" dirty="0">
                <a:solidFill>
                  <a:srgbClr val="009900"/>
                </a:solidFill>
                <a:latin typeface="Calibri" pitchFamily="34" charset="0"/>
              </a:rPr>
              <a:t>S</a:t>
            </a:r>
            <a:r>
              <a:rPr lang="en-US" sz="2200" b="1" u="sng" dirty="0">
                <a:solidFill>
                  <a:srgbClr val="FF0000"/>
                </a:solidFill>
                <a:latin typeface="Calibri" pitchFamily="34" charset="0"/>
              </a:rPr>
              <a:t>tr</a:t>
            </a:r>
            <a:r>
              <a:rPr lang="en-US" sz="2200" b="1" u="sng" dirty="0">
                <a:solidFill>
                  <a:srgbClr val="009900"/>
                </a:solidFill>
                <a:latin typeface="Calibri" pitchFamily="34" charset="0"/>
              </a:rPr>
              <a:t>e</a:t>
            </a:r>
            <a:r>
              <a:rPr lang="en-US" sz="2200" b="1" u="sng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2200" b="1" u="sng" dirty="0">
                <a:solidFill>
                  <a:srgbClr val="009900"/>
                </a:solidFill>
                <a:latin typeface="Calibri" pitchFamily="34" charset="0"/>
              </a:rPr>
              <a:t>s</a:t>
            </a:r>
            <a:r>
              <a:rPr lang="en-US" sz="2200" b="1" dirty="0">
                <a:solidFill>
                  <a:srgbClr val="009900"/>
                </a:solidFill>
                <a:latin typeface="Calibri" pitchFamily="34" charset="0"/>
              </a:rPr>
              <a:t>” 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CVD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Cancer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Calibri" pitchFamily="34" charset="0"/>
              </a:rPr>
              <a:t>DIABESITY</a:t>
            </a:r>
            <a:endParaRPr lang="en-GB" sz="22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3398973" y="4941168"/>
            <a:ext cx="2225702" cy="83099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Fertility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Mate selection</a:t>
            </a:r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6153" idx="2"/>
            <a:endCxn id="6162" idx="0"/>
          </p:cNvCxnSpPr>
          <p:nvPr/>
        </p:nvCxnSpPr>
        <p:spPr>
          <a:xfrm flipH="1">
            <a:off x="4511824" y="3603486"/>
            <a:ext cx="1607195" cy="1337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23"/>
          <p:cNvSpPr txBox="1">
            <a:spLocks noChangeArrowheads="1"/>
          </p:cNvSpPr>
          <p:nvPr/>
        </p:nvSpPr>
        <p:spPr bwMode="auto">
          <a:xfrm>
            <a:off x="3554575" y="5855568"/>
            <a:ext cx="191449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Cultural norms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Body image</a:t>
            </a:r>
            <a:endParaRPr lang="en-GB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66" name="Picture 3" descr="C:\Documents and Settings\elliotb\My Documents\Dropbox\2 Sociotype\Barker\fetus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557339"/>
            <a:ext cx="388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4625"/>
            <a:ext cx="11305256" cy="65416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00FF"/>
                </a:solidFill>
                <a:latin typeface="Calibri" pitchFamily="34" charset="0"/>
              </a:rPr>
              <a:t>Nutritional &amp; </a:t>
            </a:r>
            <a:r>
              <a:rPr lang="en-US" sz="2500" b="1" dirty="0">
                <a:solidFill>
                  <a:srgbClr val="FF0000"/>
                </a:solidFill>
                <a:latin typeface="Calibri" pitchFamily="34" charset="0"/>
              </a:rPr>
              <a:t>Sociotypic</a:t>
            </a:r>
            <a:r>
              <a:rPr lang="en-US" sz="2500" b="1" dirty="0">
                <a:solidFill>
                  <a:srgbClr val="0000FF"/>
                </a:solidFill>
                <a:latin typeface="Calibri" pitchFamily="34" charset="0"/>
              </a:rPr>
              <a:t> Influences through the life cycle in Health &amp;  Disease</a:t>
            </a:r>
            <a:endParaRPr lang="en-GB" sz="25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A399B3F0-43B8-4AB9-A7EC-0C09A946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940" y="5301208"/>
            <a:ext cx="214565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Physical/ Mental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Potential</a:t>
            </a:r>
            <a:endParaRPr lang="en-GB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19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31012</TotalTime>
  <Words>1969</Words>
  <Application>Microsoft Office PowerPoint</Application>
  <PresentationFormat>Widescreen</PresentationFormat>
  <Paragraphs>438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9_Office Theme</vt:lpstr>
      <vt:lpstr>6_Office Theme</vt:lpstr>
      <vt:lpstr>22_Office Theme</vt:lpstr>
      <vt:lpstr>2_Office Theme</vt:lpstr>
      <vt:lpstr>   </vt:lpstr>
      <vt:lpstr>Promoting Resilience in Combatting Food Insecurity using the  Sociotype Framework</vt:lpstr>
      <vt:lpstr>PowerPoint Presentation</vt:lpstr>
      <vt:lpstr>C  O P I N G </vt:lpstr>
      <vt:lpstr>PowerPoint Presentation</vt:lpstr>
      <vt:lpstr>PowerPoint Presentation</vt:lpstr>
      <vt:lpstr>Coping &amp; Mastery Skills are lower in less educated, the poor &amp; the sick </vt:lpstr>
      <vt:lpstr>PowerPoint Presentation</vt:lpstr>
      <vt:lpstr>Nutritional &amp; Sociotypic Influences through the life cycle in Health &amp;  Disease</vt:lpstr>
      <vt:lpstr>PowerPoint Presentation</vt:lpstr>
      <vt:lpstr>Outline</vt:lpstr>
      <vt:lpstr>PowerPoint Presentation</vt:lpstr>
      <vt:lpstr>PowerPoint Presentation</vt:lpstr>
      <vt:lpstr>PowerPoint Presentation</vt:lpstr>
      <vt:lpstr>Vicious cycles of Food Insecurity</vt:lpstr>
      <vt:lpstr>PowerPoint Presentation</vt:lpstr>
      <vt:lpstr>PowerPoint Presentation</vt:lpstr>
      <vt:lpstr>Who “Conducts the Food Security Orchestra”???</vt:lpstr>
      <vt:lpstr>FOUR Questions &amp; Challenges for Food Insecurity</vt:lpstr>
      <vt:lpstr>Promoting Resilience in Combatting Food Insecurity using the  Sociotype Framework</vt:lpstr>
      <vt:lpstr>PowerPoint Presentation</vt:lpstr>
      <vt:lpstr>For the next Pandemic / Crisis: Actions @ Context Domain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</dc:title>
  <dc:creator>Elliot Berry (ESS)</dc:creator>
  <cp:lastModifiedBy>Ginat</cp:lastModifiedBy>
  <cp:revision>416</cp:revision>
  <cp:lastPrinted>2022-11-06T10:26:26Z</cp:lastPrinted>
  <dcterms:created xsi:type="dcterms:W3CDTF">2014-06-19T12:10:54Z</dcterms:created>
  <dcterms:modified xsi:type="dcterms:W3CDTF">2022-11-10T07:01:00Z</dcterms:modified>
</cp:coreProperties>
</file>